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56" r:id="rId2"/>
    <p:sldId id="257" r:id="rId3"/>
    <p:sldId id="269" r:id="rId4"/>
    <p:sldId id="259" r:id="rId5"/>
    <p:sldId id="270" r:id="rId6"/>
    <p:sldId id="285" r:id="rId7"/>
    <p:sldId id="271" r:id="rId8"/>
    <p:sldId id="272" r:id="rId9"/>
    <p:sldId id="273" r:id="rId10"/>
    <p:sldId id="274" r:id="rId11"/>
    <p:sldId id="275" r:id="rId12"/>
    <p:sldId id="286" r:id="rId13"/>
    <p:sldId id="296" r:id="rId14"/>
    <p:sldId id="297" r:id="rId15"/>
    <p:sldId id="287" r:id="rId16"/>
    <p:sldId id="288" r:id="rId17"/>
    <p:sldId id="298" r:id="rId18"/>
    <p:sldId id="293" r:id="rId19"/>
    <p:sldId id="289" r:id="rId20"/>
    <p:sldId id="262" r:id="rId21"/>
    <p:sldId id="295" r:id="rId22"/>
    <p:sldId id="291" r:id="rId23"/>
    <p:sldId id="292" r:id="rId24"/>
    <p:sldId id="280" r:id="rId25"/>
    <p:sldId id="281" r:id="rId26"/>
    <p:sldId id="294" r:id="rId27"/>
    <p:sldId id="264" r:id="rId28"/>
    <p:sldId id="265" r:id="rId29"/>
    <p:sldId id="299"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16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2ABB95-0D5D-4250-8C31-49CFAACB3F0C}" type="datetimeFigureOut">
              <a:rPr lang="en-US" smtClean="0"/>
              <a:pPr/>
              <a:t>9/29/2010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D6CB58-5FE3-47DD-A7F1-CB62BF8E4A4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B6956040-52DC-4E5B-A6BB-B892FC4B37E3}" type="datetime1">
              <a:rPr lang="en-US" smtClean="0"/>
              <a:pPr/>
              <a:t>9/29/2010</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kumimoji="0" lang="en-US" dirty="0"/>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2BBB5E19-F10A-4C2F-BF6F-11C513378A2E}" type="slidenum">
              <a:rPr kumimoji="0" lang="en-US" smtClean="0"/>
              <a:pPr/>
              <a:t>‹#›</a:t>
            </a:fld>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7176D27-2228-43ED-951C-32B94C357311}" type="datetime1">
              <a:rPr lang="en-US" smtClean="0"/>
              <a:pPr/>
              <a:t>9/29/2010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BBB5E19-F10A-4C2F-BF6F-11C513378A2E}"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424AB04-0748-46E0-8309-9B248162FB35}" type="datetime1">
              <a:rPr lang="en-US" smtClean="0"/>
              <a:pPr/>
              <a:t>9/29/2010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BBB5E19-F10A-4C2F-BF6F-11C513378A2E}"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pPr algn="r" eaLnBrk="1" latinLnBrk="0" hangingPunct="1"/>
            <a:fld id="{AA9BE531-3A59-49D6-BD33-D30D0510D1D2}" type="datetime1">
              <a:rPr lang="en-US" smtClean="0"/>
              <a:pPr algn="r" eaLnBrk="1" latinLnBrk="0" hangingPunct="1"/>
              <a:t>9/29/2010</a:t>
            </a:fld>
            <a:endParaRPr lang="en-US"/>
          </a:p>
        </p:txBody>
      </p:sp>
      <p:sp>
        <p:nvSpPr>
          <p:cNvPr id="9" name="Slide Number Placeholder 8"/>
          <p:cNvSpPr>
            <a:spLocks noGrp="1"/>
          </p:cNvSpPr>
          <p:nvPr>
            <p:ph type="sldNum" sz="quarter" idx="15"/>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10" name="Footer Placeholder 9"/>
          <p:cNvSpPr>
            <a:spLocks noGrp="1"/>
          </p:cNvSpPr>
          <p:nvPr>
            <p:ph type="ftr" sz="quarter" idx="16"/>
          </p:nvPr>
        </p:nvSpPr>
        <p:spPr/>
        <p:txBody>
          <a:bodyPr rtlCol="0"/>
          <a:lstStyle/>
          <a:p>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59E04C4-FE08-4FBD-85D0-E960A9ABF71B}" type="datetime1">
              <a:rPr lang="en-US" smtClean="0"/>
              <a:pPr/>
              <a:t>9/29/2010</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kumimoji="0"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2BBB5E19-F10A-4C2F-BF6F-11C513378A2E}"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33FFB15-9426-4FE0-A9C8-7105E22FE73E}" type="datetime1">
              <a:rPr lang="en-US" smtClean="0"/>
              <a:pPr/>
              <a:t>9/29/2010</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BBB5E19-F10A-4C2F-BF6F-11C513378A2E}" type="slidenum">
              <a:rPr kumimoji="0" lang="en-US" smtClean="0"/>
              <a:pPr/>
              <a:t>‹#›</a:t>
            </a:fld>
            <a:endParaRPr kumimoji="0"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20A51E4F-7839-48E6-B4A2-165061E67F67}" type="datetime1">
              <a:rPr lang="en-US" smtClean="0"/>
              <a:pPr/>
              <a:t>9/29/2010</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2BBB5E19-F10A-4C2F-BF6F-11C513378A2E}" type="slidenum">
              <a:rPr kumimoji="0" lang="en-US" smtClean="0"/>
              <a:pPr/>
              <a:t>‹#›</a:t>
            </a:fld>
            <a:endParaRPr kumimoji="0"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pPr algn="r" eaLnBrk="1" latinLnBrk="0" hangingPunct="1"/>
            <a:fld id="{EA70B782-0EC8-42EC-A62C-C8C9B57A2447}" type="datetime1">
              <a:rPr lang="en-US" smtClean="0"/>
              <a:pPr algn="r" eaLnBrk="1" latinLnBrk="0" hangingPunct="1"/>
              <a:t>9/29/2010</a:t>
            </a:fld>
            <a:endParaRPr lang="en-US"/>
          </a:p>
        </p:txBody>
      </p:sp>
      <p:sp>
        <p:nvSpPr>
          <p:cNvPr id="7" name="Slide Number Placeholder 6"/>
          <p:cNvSpPr>
            <a:spLocks noGrp="1"/>
          </p:cNvSpPr>
          <p:nvPr>
            <p:ph type="sldNum" sz="quarter" idx="11"/>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8" name="Footer Placeholder 7"/>
          <p:cNvSpPr>
            <a:spLocks noGrp="1"/>
          </p:cNvSpPr>
          <p:nvPr>
            <p:ph type="ftr" sz="quarter" idx="12"/>
          </p:nvPr>
        </p:nvSpPr>
        <p:spPr/>
        <p:txBody>
          <a:bodyPr rtlCol="0"/>
          <a:lstStyle/>
          <a:p>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05DE40-A238-4A7D-8E99-4F7B0EDEA315}" type="datetime1">
              <a:rPr lang="en-US" smtClean="0"/>
              <a:pPr/>
              <a:t>9/29/2010</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2BBB5E19-F10A-4C2F-BF6F-11C513378A2E}"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pPr algn="r" eaLnBrk="1" latinLnBrk="0" hangingPunct="1"/>
            <a:fld id="{7680F115-1F47-4F33-AD04-D1CC11BC778B}" type="datetime1">
              <a:rPr lang="en-US" smtClean="0"/>
              <a:pPr algn="r" eaLnBrk="1" latinLnBrk="0" hangingPunct="1"/>
              <a:t>9/29/2010</a:t>
            </a:fld>
            <a:endParaRPr lang="en-US" dirty="0"/>
          </a:p>
        </p:txBody>
      </p:sp>
      <p:sp>
        <p:nvSpPr>
          <p:cNvPr id="22" name="Slide Number Placeholder 21"/>
          <p:cNvSpPr>
            <a:spLocks noGrp="1"/>
          </p:cNvSpPr>
          <p:nvPr>
            <p:ph type="sldNum" sz="quarter" idx="15"/>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23" name="Footer Placeholder 22"/>
          <p:cNvSpPr>
            <a:spLocks noGrp="1"/>
          </p:cNvSpPr>
          <p:nvPr>
            <p:ph type="ftr" sz="quarter" idx="16"/>
          </p:nvPr>
        </p:nvSpPr>
        <p:spPr/>
        <p:txBody>
          <a:bodyPr rtlCol="0"/>
          <a:lstStyle/>
          <a:p>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pPr algn="r" eaLnBrk="1" latinLnBrk="0" hangingPunct="1"/>
            <a:fld id="{DD48C939-6AFA-4B20-ABC0-52260E35FDA0}" type="datetime1">
              <a:rPr lang="en-US" smtClean="0"/>
              <a:pPr algn="r" eaLnBrk="1" latinLnBrk="0" hangingPunct="1"/>
              <a:t>9/29/2010</a:t>
            </a:fld>
            <a:endParaRPr lang="en-US"/>
          </a:p>
        </p:txBody>
      </p:sp>
      <p:sp>
        <p:nvSpPr>
          <p:cNvPr id="18" name="Slide Number Placeholder 17"/>
          <p:cNvSpPr>
            <a:spLocks noGrp="1"/>
          </p:cNvSpPr>
          <p:nvPr>
            <p:ph type="sldNum" sz="quarter" idx="11"/>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21" name="Footer Placeholder 20"/>
          <p:cNvSpPr>
            <a:spLocks noGrp="1"/>
          </p:cNvSpPr>
          <p:nvPr>
            <p:ph type="ftr" sz="quarter" idx="12"/>
          </p:nvPr>
        </p:nvSpPr>
        <p:spPr/>
        <p:txBody>
          <a:bodyPr rtlCol="0"/>
          <a:lstStyle/>
          <a:p>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algn="r" eaLnBrk="1" latinLnBrk="0" hangingPunct="1"/>
            <a:fld id="{8976BCAD-E08D-4CFF-806E-39ECD7FDA9CE}" type="datetime1">
              <a:rPr lang="en-US" smtClean="0"/>
              <a:pPr algn="r" eaLnBrk="1" latinLnBrk="0" hangingPunct="1"/>
              <a:t>9/29/2010</a:t>
            </a:fld>
            <a:endParaRPr lang="en-US" dirty="0">
              <a:solidFill>
                <a:schemeClr val="tx2"/>
              </a:solidFill>
            </a:endParaRP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pPr algn="l" eaLnBrk="1" latinLnBrk="0" hangingPunct="1"/>
            <a:endParaRPr kumimoji="0" lang="en-US" dirty="0">
              <a:solidFill>
                <a:schemeClr val="tx2"/>
              </a:solidFill>
            </a:endParaRP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pPr algn="ctr" eaLnBrk="1" latinLnBrk="0" hangingPunct="1"/>
            <a:fld id="{2BBB5E19-F10A-4C2F-BF6F-11C513378A2E}" type="slidenum">
              <a:rPr kumimoji="0" lang="en-US" smtClean="0"/>
              <a:pPr algn="ctr" eaLnBrk="1" latinLnBrk="0" hangingPunct="1"/>
              <a:t>‹#›</a:t>
            </a:fld>
            <a:endParaRPr kumimoji="0" lang="en-US" sz="1400" b="1"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8.xml"/><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857232"/>
            <a:ext cx="6172200" cy="2143140"/>
          </a:xfrm>
        </p:spPr>
        <p:txBody>
          <a:bodyPr anchor="t">
            <a:normAutofit fontScale="90000"/>
          </a:bodyPr>
          <a:lstStyle/>
          <a:p>
            <a:pPr algn="ctr"/>
            <a:r>
              <a:rPr lang="en-ZA" dirty="0" smtClean="0">
                <a:solidFill>
                  <a:schemeClr val="tx1"/>
                </a:solidFill>
              </a:rPr>
              <a:t>ETHIOPIAN WATER AND LAND MANAGEMENT PROGRAMS OVER 35 YEARS: LESSONS LEARNED AND TO BE LEARNED</a:t>
            </a:r>
            <a:endParaRPr lang="en-ZA" dirty="0">
              <a:solidFill>
                <a:schemeClr val="tx1"/>
              </a:solidFill>
            </a:endParaRPr>
          </a:p>
        </p:txBody>
      </p:sp>
      <p:sp>
        <p:nvSpPr>
          <p:cNvPr id="3" name="Subtitle 2"/>
          <p:cNvSpPr>
            <a:spLocks noGrp="1"/>
          </p:cNvSpPr>
          <p:nvPr>
            <p:ph type="subTitle" idx="1"/>
          </p:nvPr>
        </p:nvSpPr>
        <p:spPr>
          <a:xfrm>
            <a:off x="2286000" y="3571876"/>
            <a:ext cx="6172200" cy="2143140"/>
          </a:xfrm>
        </p:spPr>
        <p:txBody>
          <a:bodyPr/>
          <a:lstStyle/>
          <a:p>
            <a:pPr algn="ctr"/>
            <a:r>
              <a:rPr lang="en-ZA" dirty="0" smtClean="0">
                <a:solidFill>
                  <a:schemeClr val="tx1"/>
                </a:solidFill>
              </a:rPr>
              <a:t>Douglas J. Merrey and Tadele Gebreselassie</a:t>
            </a:r>
          </a:p>
          <a:p>
            <a:pPr algn="ctr"/>
            <a:r>
              <a:rPr lang="en-ZA" dirty="0" smtClean="0">
                <a:solidFill>
                  <a:schemeClr val="tx1"/>
                </a:solidFill>
              </a:rPr>
              <a:t>Consultants to the Challenge Program on Water and Food</a:t>
            </a:r>
          </a:p>
          <a:p>
            <a:pPr algn="ctr"/>
            <a:r>
              <a:rPr lang="en-ZA" dirty="0" smtClean="0">
                <a:solidFill>
                  <a:schemeClr val="tx1"/>
                </a:solidFill>
              </a:rPr>
              <a:t>Nile Basin Development Challenge: </a:t>
            </a:r>
          </a:p>
          <a:p>
            <a:pPr algn="ctr"/>
            <a:r>
              <a:rPr lang="en-ZA" dirty="0" smtClean="0">
                <a:solidFill>
                  <a:schemeClr val="tx1"/>
                </a:solidFill>
              </a:rPr>
              <a:t>Program Launch Workshop</a:t>
            </a:r>
          </a:p>
          <a:p>
            <a:pPr algn="ctr"/>
            <a:r>
              <a:rPr lang="en-ZA" dirty="0" smtClean="0">
                <a:solidFill>
                  <a:schemeClr val="tx1"/>
                </a:solidFill>
              </a:rPr>
              <a:t>29 September 2010</a:t>
            </a:r>
            <a:endParaRPr lang="en-ZA" dirty="0">
              <a:solidFill>
                <a:schemeClr val="tx1"/>
              </a:solidFill>
            </a:endParaRPr>
          </a:p>
        </p:txBody>
      </p:sp>
      <p:sp>
        <p:nvSpPr>
          <p:cNvPr id="4" name="Slide Number Placeholder 3"/>
          <p:cNvSpPr>
            <a:spLocks noGrp="1"/>
          </p:cNvSpPr>
          <p:nvPr>
            <p:ph type="sldNum" sz="quarter" idx="12"/>
          </p:nvPr>
        </p:nvSpPr>
        <p:spPr/>
        <p:txBody>
          <a:bodyPr/>
          <a:lstStyle/>
          <a:p>
            <a:fld id="{2BBB5E19-F10A-4C2F-BF6F-11C513378A2E}" type="slidenum">
              <a:rPr kumimoji="0" lang="en-US" smtClean="0"/>
              <a:pPr/>
              <a:t>1</a:t>
            </a:fld>
            <a:endParaRPr kumimoji="0"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22114"/>
          </a:xfrm>
        </p:spPr>
        <p:txBody>
          <a:bodyPr anchor="t">
            <a:normAutofit/>
          </a:bodyPr>
          <a:lstStyle/>
          <a:p>
            <a:pPr algn="ctr"/>
            <a:r>
              <a:rPr lang="en-ZA" sz="2400" b="1" dirty="0" smtClean="0">
                <a:solidFill>
                  <a:schemeClr val="tx1"/>
                </a:solidFill>
              </a:rPr>
              <a:t>observations emerging from the study-Research programs</a:t>
            </a:r>
            <a:endParaRPr lang="en-ZA" sz="2400" b="1" dirty="0">
              <a:solidFill>
                <a:schemeClr val="tx1"/>
              </a:solidFill>
            </a:endParaRPr>
          </a:p>
        </p:txBody>
      </p:sp>
      <p:sp>
        <p:nvSpPr>
          <p:cNvPr id="3" name="Content Placeholder 2"/>
          <p:cNvSpPr>
            <a:spLocks noGrp="1"/>
          </p:cNvSpPr>
          <p:nvPr>
            <p:ph sz="quarter" idx="1"/>
          </p:nvPr>
        </p:nvSpPr>
        <p:spPr>
          <a:xfrm>
            <a:off x="457200" y="1124744"/>
            <a:ext cx="7467600" cy="5544616"/>
          </a:xfrm>
        </p:spPr>
        <p:txBody>
          <a:bodyPr>
            <a:normAutofit lnSpcReduction="10000"/>
          </a:bodyPr>
          <a:lstStyle/>
          <a:p>
            <a:r>
              <a:rPr lang="en-ZA" dirty="0" smtClean="0"/>
              <a:t>Compared to most countries, Ethiopia has had numerous research programs, some long-term</a:t>
            </a:r>
          </a:p>
          <a:p>
            <a:pPr lvl="1"/>
            <a:r>
              <a:rPr lang="en-ZA" dirty="0" smtClean="0"/>
              <a:t>Ethiopian Highlands Reclamation Study (EHRS-FAO &amp; </a:t>
            </a:r>
            <a:r>
              <a:rPr lang="en-ZA" dirty="0" err="1" smtClean="0"/>
              <a:t>MoA</a:t>
            </a:r>
            <a:r>
              <a:rPr lang="en-ZA" dirty="0" smtClean="0"/>
              <a:t>)</a:t>
            </a:r>
          </a:p>
          <a:p>
            <a:pPr lvl="1"/>
            <a:r>
              <a:rPr lang="en-ZA" dirty="0" smtClean="0"/>
              <a:t>Soil Conservation Research Program (SCRP-Berne &amp; </a:t>
            </a:r>
            <a:r>
              <a:rPr lang="en-ZA" dirty="0" err="1" smtClean="0"/>
              <a:t>MoA</a:t>
            </a:r>
            <a:r>
              <a:rPr lang="en-ZA" dirty="0" smtClean="0"/>
              <a:t>) &amp; successors</a:t>
            </a:r>
          </a:p>
          <a:p>
            <a:pPr lvl="1"/>
            <a:r>
              <a:rPr lang="en-ZA" dirty="0" smtClean="0"/>
              <a:t>CGIAR programs; Nile Basin Initiative; European &amp; USA university collaborations; national system research programs</a:t>
            </a:r>
          </a:p>
          <a:p>
            <a:pPr lvl="1"/>
            <a:r>
              <a:rPr lang="en-ZA" dirty="0" smtClean="0"/>
              <a:t>Large body of research findings &amp; opportunities for Ethiopian capacity building</a:t>
            </a:r>
          </a:p>
          <a:p>
            <a:pPr lvl="1"/>
            <a:r>
              <a:rPr lang="en-ZA" dirty="0" smtClean="0"/>
              <a:t>Evolution from technical to socio-economic to integrated research</a:t>
            </a:r>
          </a:p>
          <a:p>
            <a:pPr lvl="1"/>
            <a:r>
              <a:rPr lang="en-ZA" dirty="0" smtClean="0"/>
              <a:t>Have had substantial but unsubstantiated influence on policies (no evaluations)</a:t>
            </a:r>
          </a:p>
          <a:p>
            <a:pPr lvl="1"/>
            <a:r>
              <a:rPr lang="en-ZA" dirty="0" smtClean="0"/>
              <a:t>Research results are often mutually contradictory making generalization difficult</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10</a:t>
            </a:fld>
            <a:endParaRPr kumimoji="0"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observations emerging from the study-Selected Research results</a:t>
            </a:r>
            <a:endParaRPr lang="en-ZA" sz="2400" b="1" dirty="0">
              <a:solidFill>
                <a:schemeClr val="tx1"/>
              </a:solidFill>
            </a:endParaRPr>
          </a:p>
        </p:txBody>
      </p:sp>
      <p:sp>
        <p:nvSpPr>
          <p:cNvPr id="3" name="Content Placeholder 2"/>
          <p:cNvSpPr>
            <a:spLocks noGrp="1"/>
          </p:cNvSpPr>
          <p:nvPr>
            <p:ph sz="quarter" idx="1"/>
          </p:nvPr>
        </p:nvSpPr>
        <p:spPr/>
        <p:txBody>
          <a:bodyPr>
            <a:normAutofit lnSpcReduction="10000"/>
          </a:bodyPr>
          <a:lstStyle/>
          <a:p>
            <a:r>
              <a:rPr lang="en-ZA" dirty="0" smtClean="0"/>
              <a:t>Strong bias towards land management (i.e., reversing degradation)</a:t>
            </a:r>
          </a:p>
          <a:p>
            <a:r>
              <a:rPr lang="en-ZA" dirty="0" smtClean="0"/>
              <a:t>Neglect of improving productivity of water in agriculture – though land management is a means to improve WP</a:t>
            </a:r>
          </a:p>
          <a:p>
            <a:r>
              <a:rPr lang="en-ZA" dirty="0" smtClean="0"/>
              <a:t>Failure to recognize and build on farmers’ knowledge and indigenous practices</a:t>
            </a:r>
          </a:p>
          <a:p>
            <a:pPr lvl="1"/>
            <a:r>
              <a:rPr lang="en-ZA" dirty="0" smtClean="0"/>
              <a:t>Farmer scepticism about introduced packages often well-founded; </a:t>
            </a:r>
            <a:r>
              <a:rPr lang="en-ZA" dirty="0" err="1" smtClean="0"/>
              <a:t>dis</a:t>
            </a:r>
            <a:r>
              <a:rPr lang="en-ZA" dirty="0" smtClean="0"/>
              <a:t>-adoption often for good reasons</a:t>
            </a:r>
          </a:p>
          <a:p>
            <a:pPr lvl="1"/>
            <a:r>
              <a:rPr lang="en-ZA" dirty="0" smtClean="0"/>
              <a:t>Awareness, knowledge not sufficient condition for adoption</a:t>
            </a:r>
          </a:p>
          <a:p>
            <a:r>
              <a:rPr lang="en-ZA" dirty="0" smtClean="0"/>
              <a:t>Farmer risk aversion in context of binding consumption, finance constraints</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11</a:t>
            </a:fld>
            <a:endParaRPr kumimoji="0"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observations emerging from the study-Selected Research results</a:t>
            </a:r>
            <a:endParaRPr lang="en-ZA" sz="2400" b="1" dirty="0">
              <a:solidFill>
                <a:schemeClr val="tx1"/>
              </a:solidFill>
            </a:endParaRPr>
          </a:p>
        </p:txBody>
      </p:sp>
      <p:sp>
        <p:nvSpPr>
          <p:cNvPr id="3" name="Content Placeholder 2"/>
          <p:cNvSpPr>
            <a:spLocks noGrp="1"/>
          </p:cNvSpPr>
          <p:nvPr>
            <p:ph sz="quarter" idx="1"/>
          </p:nvPr>
        </p:nvSpPr>
        <p:spPr>
          <a:xfrm>
            <a:off x="457200" y="1268760"/>
            <a:ext cx="7467600" cy="5205192"/>
          </a:xfrm>
        </p:spPr>
        <p:txBody>
          <a:bodyPr>
            <a:normAutofit lnSpcReduction="10000"/>
          </a:bodyPr>
          <a:lstStyle/>
          <a:p>
            <a:r>
              <a:rPr lang="en-ZA" dirty="0" smtClean="0"/>
              <a:t>Reviewed evidence on RWH ponds, shallow wells, terraces &amp; bunds [</a:t>
            </a:r>
            <a:r>
              <a:rPr lang="en-ZA" i="1" dirty="0" err="1" smtClean="0"/>
              <a:t>fanya</a:t>
            </a:r>
            <a:r>
              <a:rPr lang="en-ZA" i="1" dirty="0" smtClean="0"/>
              <a:t> </a:t>
            </a:r>
            <a:r>
              <a:rPr lang="en-ZA" i="1" dirty="0" err="1" smtClean="0"/>
              <a:t>juu</a:t>
            </a:r>
            <a:r>
              <a:rPr lang="en-ZA" dirty="0" smtClean="0"/>
              <a:t>, stone &amp; soil bunds, ditches]; conservation agriculture practices; livestock water productivity; agro forestry from WP perspective; collective management of common lands</a:t>
            </a:r>
          </a:p>
          <a:p>
            <a:pPr lvl="1"/>
            <a:r>
              <a:rPr lang="en-ZA" dirty="0" smtClean="0"/>
              <a:t>No time to present specific results; generally mixed, often contradictory even from same sites</a:t>
            </a:r>
          </a:p>
          <a:p>
            <a:r>
              <a:rPr lang="en-ZA" dirty="0" smtClean="0"/>
              <a:t>Ponds, shallow wells—high potential but often not achieved: serious implementation problems; targeting; unanticipated impacts; lack of extension advice, market access, water lifting technologies</a:t>
            </a:r>
          </a:p>
          <a:p>
            <a:pPr lvl="1"/>
            <a:r>
              <a:rPr lang="en-ZA" dirty="0" smtClean="0"/>
              <a:t>Shallow wells perform better but aquifer depletion threat</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12</a:t>
            </a:fld>
            <a:endParaRPr kumimoji="0"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2"/>
          </p:nvPr>
        </p:nvSpPr>
        <p:spPr>
          <a:xfrm>
            <a:off x="6812280" y="274320"/>
            <a:ext cx="1792168" cy="4983480"/>
          </a:xfrm>
        </p:spPr>
        <p:txBody>
          <a:bodyPr>
            <a:normAutofit/>
          </a:bodyPr>
          <a:lstStyle/>
          <a:p>
            <a:r>
              <a:rPr lang="en-US" sz="2000" b="1" dirty="0" smtClean="0"/>
              <a:t>Left to right top then bottom:</a:t>
            </a:r>
          </a:p>
          <a:p>
            <a:r>
              <a:rPr lang="en-US" sz="2000" b="1" dirty="0" smtClean="0"/>
              <a:t>RWH pond</a:t>
            </a:r>
          </a:p>
          <a:p>
            <a:r>
              <a:rPr lang="en-US" sz="2000" b="1" dirty="0" smtClean="0"/>
              <a:t>Shallow well</a:t>
            </a:r>
          </a:p>
          <a:p>
            <a:r>
              <a:rPr lang="en-US" sz="2000" b="1" i="1" dirty="0" err="1" smtClean="0"/>
              <a:t>Fanya</a:t>
            </a:r>
            <a:r>
              <a:rPr lang="en-US" sz="2000" b="1" i="1" dirty="0" smtClean="0"/>
              <a:t> </a:t>
            </a:r>
            <a:r>
              <a:rPr lang="en-US" sz="2000" b="1" i="1" dirty="0" err="1" smtClean="0"/>
              <a:t>juu</a:t>
            </a:r>
            <a:endParaRPr lang="en-US" sz="2000" b="1" dirty="0" smtClean="0"/>
          </a:p>
          <a:p>
            <a:r>
              <a:rPr lang="en-US" sz="2000" b="1" dirty="0" smtClean="0"/>
              <a:t>Planting pits</a:t>
            </a:r>
            <a:endParaRPr lang="en-US" sz="2000" b="1" dirty="0"/>
          </a:p>
        </p:txBody>
      </p:sp>
      <p:sp>
        <p:nvSpPr>
          <p:cNvPr id="5" name="Slide Number Placeholder 4"/>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13</a:t>
            </a:fld>
            <a:endParaRPr kumimoji="0" lang="en-US"/>
          </a:p>
        </p:txBody>
      </p:sp>
      <p:pic>
        <p:nvPicPr>
          <p:cNvPr id="7" name="Picture 10" descr="Figure 7b)"/>
          <p:cNvPicPr>
            <a:picLocks noChangeAspect="1" noChangeArrowheads="1"/>
          </p:cNvPicPr>
          <p:nvPr/>
        </p:nvPicPr>
        <p:blipFill>
          <a:blip r:embed="rId2" cstate="print"/>
          <a:srcRect/>
          <a:stretch>
            <a:fillRect/>
          </a:stretch>
        </p:blipFill>
        <p:spPr bwMode="auto">
          <a:xfrm>
            <a:off x="323528" y="260648"/>
            <a:ext cx="2702193" cy="2952000"/>
          </a:xfrm>
          <a:prstGeom prst="rect">
            <a:avLst/>
          </a:prstGeom>
          <a:noFill/>
          <a:ln w="9525">
            <a:noFill/>
            <a:miter lim="800000"/>
            <a:headEnd/>
            <a:tailEnd/>
          </a:ln>
        </p:spPr>
      </p:pic>
      <p:pic>
        <p:nvPicPr>
          <p:cNvPr id="9" name="Picture 4" descr="HDW03_Section"/>
          <p:cNvPicPr>
            <a:picLocks noChangeAspect="1" noChangeArrowheads="1"/>
          </p:cNvPicPr>
          <p:nvPr/>
        </p:nvPicPr>
        <p:blipFill>
          <a:blip r:embed="rId3" cstate="print"/>
          <a:srcRect/>
          <a:stretch>
            <a:fillRect/>
          </a:stretch>
        </p:blipFill>
        <p:spPr bwMode="auto">
          <a:xfrm>
            <a:off x="3131840" y="0"/>
            <a:ext cx="3001820" cy="3672000"/>
          </a:xfrm>
          <a:prstGeom prst="rect">
            <a:avLst/>
          </a:prstGeom>
          <a:noFill/>
          <a:ln w="9525">
            <a:noFill/>
            <a:miter lim="800000"/>
            <a:headEnd/>
            <a:tailEnd/>
          </a:ln>
        </p:spPr>
      </p:pic>
      <p:pic>
        <p:nvPicPr>
          <p:cNvPr id="11" name="Picture 25"/>
          <p:cNvPicPr>
            <a:picLocks noChangeArrowheads="1"/>
          </p:cNvPicPr>
          <p:nvPr/>
        </p:nvPicPr>
        <p:blipFill>
          <a:blip r:embed="rId4" cstate="print"/>
          <a:srcRect l="253" t="3448" r="1360"/>
          <a:stretch>
            <a:fillRect/>
          </a:stretch>
        </p:blipFill>
        <p:spPr bwMode="auto">
          <a:xfrm>
            <a:off x="4644008" y="4221088"/>
            <a:ext cx="3564000" cy="2376000"/>
          </a:xfrm>
          <a:prstGeom prst="rect">
            <a:avLst/>
          </a:prstGeom>
          <a:noFill/>
          <a:ln w="3175">
            <a:solidFill>
              <a:srgbClr val="000000"/>
            </a:solidFill>
            <a:miter lim="800000"/>
            <a:headEnd/>
            <a:tailEnd/>
          </a:ln>
        </p:spPr>
      </p:pic>
      <p:pic>
        <p:nvPicPr>
          <p:cNvPr id="13" name="Picture 2"/>
          <p:cNvPicPr>
            <a:picLocks noChangeAspect="1" noChangeArrowheads="1"/>
          </p:cNvPicPr>
          <p:nvPr/>
        </p:nvPicPr>
        <p:blipFill>
          <a:blip r:embed="rId5" cstate="print"/>
          <a:srcRect/>
          <a:stretch>
            <a:fillRect/>
          </a:stretch>
        </p:blipFill>
        <p:spPr bwMode="auto">
          <a:xfrm>
            <a:off x="251520" y="4221088"/>
            <a:ext cx="3943350" cy="2324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idx="2"/>
          </p:nvPr>
        </p:nvSpPr>
        <p:spPr/>
        <p:txBody>
          <a:bodyPr>
            <a:normAutofit/>
          </a:bodyPr>
          <a:lstStyle/>
          <a:p>
            <a:pPr marL="457200" indent="-457200"/>
            <a:r>
              <a:rPr lang="en-US" sz="2000" b="1" dirty="0" smtClean="0"/>
              <a:t>Terraces</a:t>
            </a:r>
          </a:p>
          <a:p>
            <a:r>
              <a:rPr lang="en-US" sz="2000" b="1" dirty="0" smtClean="0"/>
              <a:t>Plowing stony field</a:t>
            </a:r>
            <a:endParaRPr lang="en-US" sz="2000" b="1" dirty="0"/>
          </a:p>
        </p:txBody>
      </p:sp>
      <p:sp>
        <p:nvSpPr>
          <p:cNvPr id="5" name="Slide Number Placeholder 4"/>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14</a:t>
            </a:fld>
            <a:endParaRPr kumimoji="0" lang="en-US"/>
          </a:p>
        </p:txBody>
      </p:sp>
      <p:graphicFrame>
        <p:nvGraphicFramePr>
          <p:cNvPr id="2050" name="Object 4"/>
          <p:cNvGraphicFramePr>
            <a:graphicFrameLocks noChangeAspect="1"/>
          </p:cNvGraphicFramePr>
          <p:nvPr>
            <p:ph sz="quarter" idx="1"/>
          </p:nvPr>
        </p:nvGraphicFramePr>
        <p:xfrm>
          <a:off x="251520" y="548680"/>
          <a:ext cx="5619750" cy="3638550"/>
        </p:xfrm>
        <a:graphic>
          <a:graphicData uri="http://schemas.openxmlformats.org/presentationml/2006/ole">
            <p:oleObj spid="_x0000_s2050" name="Photo Editor Photo" r:id="rId3" imgW="5619048" imgH="3638095" progId="">
              <p:embed/>
            </p:oleObj>
          </a:graphicData>
        </a:graphic>
      </p:graphicFrame>
      <p:pic>
        <p:nvPicPr>
          <p:cNvPr id="7" name="Picture 2" descr="C:\Users\Doug\Documents\Photos\2010 Ethiopia May\FUJI-1\DSCF2744.JPG"/>
          <p:cNvPicPr>
            <a:picLocks noChangeAspect="1" noChangeArrowheads="1"/>
          </p:cNvPicPr>
          <p:nvPr/>
        </p:nvPicPr>
        <p:blipFill>
          <a:blip r:embed="rId4" cstate="print"/>
          <a:srcRect/>
          <a:stretch>
            <a:fillRect/>
          </a:stretch>
        </p:blipFill>
        <p:spPr bwMode="auto">
          <a:xfrm>
            <a:off x="539552" y="3618000"/>
            <a:ext cx="4320000" cy="3240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observations emerging from the study-Selected Research results</a:t>
            </a:r>
            <a:endParaRPr lang="en-ZA" sz="2400" b="1" dirty="0">
              <a:solidFill>
                <a:schemeClr val="tx1"/>
              </a:solidFill>
            </a:endParaRPr>
          </a:p>
        </p:txBody>
      </p:sp>
      <p:sp>
        <p:nvSpPr>
          <p:cNvPr id="3" name="Content Placeholder 2"/>
          <p:cNvSpPr>
            <a:spLocks noGrp="1"/>
          </p:cNvSpPr>
          <p:nvPr>
            <p:ph sz="quarter" idx="1"/>
          </p:nvPr>
        </p:nvSpPr>
        <p:spPr>
          <a:xfrm>
            <a:off x="457200" y="1340768"/>
            <a:ext cx="7467600" cy="5133184"/>
          </a:xfrm>
        </p:spPr>
        <p:txBody>
          <a:bodyPr>
            <a:normAutofit lnSpcReduction="10000"/>
          </a:bodyPr>
          <a:lstStyle/>
          <a:p>
            <a:r>
              <a:rPr lang="en-ZA" u="sng" dirty="0" smtClean="0"/>
              <a:t>Bunds &amp; terraces</a:t>
            </a:r>
          </a:p>
          <a:p>
            <a:pPr lvl="1"/>
            <a:r>
              <a:rPr lang="en-ZA" dirty="0" smtClean="0"/>
              <a:t>Many negative findings especially </a:t>
            </a:r>
            <a:r>
              <a:rPr lang="en-ZA" i="1" dirty="0" err="1" smtClean="0"/>
              <a:t>fanya</a:t>
            </a:r>
            <a:r>
              <a:rPr lang="en-ZA" i="1" dirty="0" smtClean="0"/>
              <a:t> </a:t>
            </a:r>
            <a:r>
              <a:rPr lang="en-ZA" i="1" dirty="0" err="1" smtClean="0"/>
              <a:t>juu</a:t>
            </a:r>
            <a:r>
              <a:rPr lang="en-ZA" dirty="0" smtClean="0"/>
              <a:t> – being promoted in places not appropriate (e.g., high rain)</a:t>
            </a:r>
          </a:p>
          <a:p>
            <a:pPr lvl="1"/>
            <a:r>
              <a:rPr lang="en-ZA" dirty="0" smtClean="0"/>
              <a:t>Generally more positive results in low-rainfall areas</a:t>
            </a:r>
          </a:p>
          <a:p>
            <a:pPr lvl="1"/>
            <a:r>
              <a:rPr lang="en-ZA" dirty="0" smtClean="0"/>
              <a:t>Top-down implementation; often perceived by farmers as more harmful than useful</a:t>
            </a:r>
          </a:p>
          <a:p>
            <a:pPr lvl="1"/>
            <a:r>
              <a:rPr lang="en-ZA" dirty="0" smtClean="0"/>
              <a:t>Need for stronger policy framework supporting implementation strategies with positive incentives to adopt &amp; sustain interventions</a:t>
            </a:r>
          </a:p>
          <a:p>
            <a:r>
              <a:rPr lang="en-ZA" u="sng" dirty="0" smtClean="0"/>
              <a:t>Conservation agriculture [e.g., low tillage]</a:t>
            </a:r>
            <a:endParaRPr lang="en-ZA" dirty="0" smtClean="0"/>
          </a:p>
          <a:p>
            <a:pPr lvl="1"/>
            <a:r>
              <a:rPr lang="en-ZA" dirty="0" smtClean="0"/>
              <a:t>Positive research cases but insufficient farmer-based experience</a:t>
            </a:r>
          </a:p>
          <a:p>
            <a:r>
              <a:rPr lang="en-ZA" u="sng" dirty="0" smtClean="0"/>
              <a:t>Managing livestock for water productivity</a:t>
            </a:r>
          </a:p>
          <a:p>
            <a:pPr lvl="1"/>
            <a:r>
              <a:rPr lang="en-ZA" dirty="0" smtClean="0"/>
              <a:t>Promising research results but no cases of intervention experiences as yet</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15</a:t>
            </a:fld>
            <a:endParaRPr kumimoji="0"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observations emerging from the study-Selected Research results</a:t>
            </a:r>
            <a:endParaRPr lang="en-ZA" sz="2400" b="1" dirty="0">
              <a:solidFill>
                <a:schemeClr val="tx1"/>
              </a:solidFill>
            </a:endParaRPr>
          </a:p>
        </p:txBody>
      </p:sp>
      <p:sp>
        <p:nvSpPr>
          <p:cNvPr id="3" name="Content Placeholder 2"/>
          <p:cNvSpPr>
            <a:spLocks noGrp="1"/>
          </p:cNvSpPr>
          <p:nvPr>
            <p:ph sz="quarter" idx="1"/>
          </p:nvPr>
        </p:nvSpPr>
        <p:spPr/>
        <p:txBody>
          <a:bodyPr/>
          <a:lstStyle/>
          <a:p>
            <a:r>
              <a:rPr lang="en-ZA" u="sng" dirty="0" smtClean="0"/>
              <a:t>Agro forestry</a:t>
            </a:r>
            <a:endParaRPr lang="en-ZA" dirty="0" smtClean="0"/>
          </a:p>
          <a:p>
            <a:pPr lvl="1"/>
            <a:r>
              <a:rPr lang="en-ZA" dirty="0" smtClean="0"/>
              <a:t>Clear benefits of many practices but little knowledge from WP perspective</a:t>
            </a:r>
          </a:p>
          <a:p>
            <a:r>
              <a:rPr lang="en-ZA" u="sng" dirty="0" smtClean="0"/>
              <a:t>Collective action for managing common land</a:t>
            </a:r>
          </a:p>
          <a:p>
            <a:pPr lvl="1"/>
            <a:r>
              <a:rPr lang="en-ZA" dirty="0" smtClean="0"/>
              <a:t>Critical resource: grazing, fodder, fuel, construction, watersheds</a:t>
            </a:r>
          </a:p>
          <a:p>
            <a:pPr lvl="1"/>
            <a:r>
              <a:rPr lang="en-ZA" dirty="0" smtClean="0"/>
              <a:t>Long tradition of community management though weakened in many communities now</a:t>
            </a:r>
          </a:p>
          <a:p>
            <a:pPr lvl="1"/>
            <a:r>
              <a:rPr lang="en-ZA" dirty="0" smtClean="0"/>
              <a:t>Mixed experiences e.g., with “Area Enclosures”</a:t>
            </a:r>
          </a:p>
          <a:p>
            <a:pPr lvl="1"/>
            <a:r>
              <a:rPr lang="en-ZA" dirty="0" smtClean="0"/>
              <a:t>Need for stronger policy framework &amp; technical support to assist communities to adapt to new needs</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16</a:t>
            </a:fld>
            <a:endParaRPr kumimoji="0"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dirty="0"/>
          </a:p>
        </p:txBody>
      </p:sp>
      <p:sp>
        <p:nvSpPr>
          <p:cNvPr id="4" name="Slide Number Placeholder 3"/>
          <p:cNvSpPr>
            <a:spLocks noGrp="1"/>
          </p:cNvSpPr>
          <p:nvPr>
            <p:ph type="sldNum" sz="quarter" idx="12"/>
          </p:nvPr>
        </p:nvSpPr>
        <p:spPr/>
        <p:txBody>
          <a:bodyPr/>
          <a:lstStyle/>
          <a:p>
            <a:pPr algn="ctr" eaLnBrk="1" latinLnBrk="0" hangingPunct="1"/>
            <a:fld id="{2BBB5E19-F10A-4C2F-BF6F-11C513378A2E}" type="slidenum">
              <a:rPr kumimoji="0" lang="en-US" smtClean="0"/>
              <a:pPr algn="ctr" eaLnBrk="1" latinLnBrk="0" hangingPunct="1"/>
              <a:t>17</a:t>
            </a:fld>
            <a:endParaRPr kumimoji="0" lang="en-US"/>
          </a:p>
        </p:txBody>
      </p:sp>
      <p:sp>
        <p:nvSpPr>
          <p:cNvPr id="6" name="Text Placeholder 5"/>
          <p:cNvSpPr>
            <a:spLocks noGrp="1"/>
          </p:cNvSpPr>
          <p:nvPr>
            <p:ph type="body" sz="quarter" idx="1"/>
          </p:nvPr>
        </p:nvSpPr>
        <p:spPr/>
        <p:txBody>
          <a:bodyPr/>
          <a:lstStyle/>
          <a:p>
            <a:r>
              <a:rPr lang="en-US" dirty="0" smtClean="0"/>
              <a:t>Are they water productive?</a:t>
            </a:r>
            <a:endParaRPr lang="en-US" dirty="0"/>
          </a:p>
        </p:txBody>
      </p:sp>
      <p:sp>
        <p:nvSpPr>
          <p:cNvPr id="8" name="Text Placeholder 7"/>
          <p:cNvSpPr>
            <a:spLocks noGrp="1"/>
          </p:cNvSpPr>
          <p:nvPr>
            <p:ph type="body" sz="quarter" idx="3"/>
          </p:nvPr>
        </p:nvSpPr>
        <p:spPr/>
        <p:txBody>
          <a:bodyPr/>
          <a:lstStyle/>
          <a:p>
            <a:r>
              <a:rPr lang="en-US" dirty="0" smtClean="0"/>
              <a:t>Household agro forestry</a:t>
            </a:r>
            <a:endParaRPr lang="en-US" dirty="0"/>
          </a:p>
        </p:txBody>
      </p:sp>
      <p:pic>
        <p:nvPicPr>
          <p:cNvPr id="10" name="Content Placeholder 3" descr="DSCF2686.JPG"/>
          <p:cNvPicPr>
            <a:picLocks noGrp="1" noChangeAspect="1"/>
          </p:cNvPicPr>
          <p:nvPr>
            <p:ph sz="quarter" idx="2"/>
          </p:nvPr>
        </p:nvPicPr>
        <p:blipFill>
          <a:blip r:embed="rId2" cstate="print"/>
          <a:stretch>
            <a:fillRect/>
          </a:stretch>
        </p:blipFill>
        <p:spPr>
          <a:xfrm>
            <a:off x="457200" y="2932822"/>
            <a:ext cx="3657600" cy="2744955"/>
          </a:xfrm>
        </p:spPr>
      </p:pic>
      <p:pic>
        <p:nvPicPr>
          <p:cNvPr id="11" name="Content Placeholder 3" descr="DSCF2703.JPG"/>
          <p:cNvPicPr>
            <a:picLocks noGrp="1" noChangeAspect="1"/>
          </p:cNvPicPr>
          <p:nvPr>
            <p:ph sz="quarter" idx="4"/>
          </p:nvPr>
        </p:nvPicPr>
        <p:blipFill>
          <a:blip r:embed="rId3" cstate="print"/>
          <a:stretch>
            <a:fillRect/>
          </a:stretch>
        </p:blipFill>
        <p:spPr>
          <a:xfrm>
            <a:off x="4371975" y="2932822"/>
            <a:ext cx="3657600" cy="2744955"/>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observations emerging from the study--</a:t>
            </a:r>
            <a:r>
              <a:rPr lang="en-ZA" sz="2400" b="1" u="sng" dirty="0" smtClean="0">
                <a:solidFill>
                  <a:schemeClr val="tx1"/>
                </a:solidFill>
              </a:rPr>
              <a:t>Targeting</a:t>
            </a:r>
            <a:endParaRPr lang="en-ZA" sz="2400" b="1" u="sng" dirty="0">
              <a:solidFill>
                <a:schemeClr val="tx1"/>
              </a:solidFill>
            </a:endParaRPr>
          </a:p>
        </p:txBody>
      </p:sp>
      <p:sp>
        <p:nvSpPr>
          <p:cNvPr id="3" name="Content Placeholder 2"/>
          <p:cNvSpPr>
            <a:spLocks noGrp="1"/>
          </p:cNvSpPr>
          <p:nvPr>
            <p:ph sz="quarter" idx="1"/>
          </p:nvPr>
        </p:nvSpPr>
        <p:spPr>
          <a:xfrm>
            <a:off x="457200" y="1196752"/>
            <a:ext cx="7571184" cy="5400600"/>
          </a:xfrm>
        </p:spPr>
        <p:txBody>
          <a:bodyPr>
            <a:normAutofit fontScale="92500" lnSpcReduction="20000"/>
          </a:bodyPr>
          <a:lstStyle/>
          <a:p>
            <a:r>
              <a:rPr lang="en-ZA" dirty="0" smtClean="0"/>
              <a:t>SLM programs historically targeted food-insecure (“low potential”) areas</a:t>
            </a:r>
          </a:p>
          <a:p>
            <a:pPr lvl="1"/>
            <a:r>
              <a:rPr lang="en-ZA" dirty="0" smtClean="0"/>
              <a:t>New SLM program targets places with high potential returns, e.g., high potential areas under threat of degradation</a:t>
            </a:r>
          </a:p>
          <a:p>
            <a:r>
              <a:rPr lang="en-ZA" u="sng" dirty="0" smtClean="0"/>
              <a:t>Gender equity</a:t>
            </a:r>
            <a:r>
              <a:rPr lang="en-ZA" dirty="0" smtClean="0"/>
              <a:t> –major policy emphasis, and much progress at macro-level</a:t>
            </a:r>
          </a:p>
          <a:p>
            <a:pPr lvl="1"/>
            <a:r>
              <a:rPr lang="en-ZA" dirty="0" smtClean="0"/>
              <a:t>Very little research on RWM &amp; gender—</a:t>
            </a:r>
            <a:r>
              <a:rPr lang="en-ZA" b="1" dirty="0" smtClean="0"/>
              <a:t>needs strong focus in NBDC program</a:t>
            </a:r>
            <a:endParaRPr lang="en-ZA" dirty="0" smtClean="0"/>
          </a:p>
          <a:p>
            <a:pPr lvl="1"/>
            <a:r>
              <a:rPr lang="en-ZA" dirty="0" smtClean="0"/>
              <a:t>Very little research on RWM impacts on poverty</a:t>
            </a:r>
          </a:p>
          <a:p>
            <a:r>
              <a:rPr lang="en-ZA" u="sng" dirty="0" smtClean="0"/>
              <a:t>Agro-ecological (AE) zones</a:t>
            </a:r>
          </a:p>
          <a:p>
            <a:pPr lvl="1"/>
            <a:r>
              <a:rPr lang="en-ZA" dirty="0" smtClean="0"/>
              <a:t>AE zones used in planning, but miss dimensions like market access, availability of “blue” water</a:t>
            </a:r>
          </a:p>
          <a:p>
            <a:r>
              <a:rPr lang="en-ZA" b="1" i="1" dirty="0" smtClean="0"/>
              <a:t>Development domains </a:t>
            </a:r>
            <a:r>
              <a:rPr lang="en-ZA" dirty="0" smtClean="0"/>
              <a:t>combine AE zones, market access &amp; population density</a:t>
            </a:r>
          </a:p>
          <a:p>
            <a:pPr lvl="1"/>
            <a:r>
              <a:rPr lang="en-ZA" dirty="0" smtClean="0"/>
              <a:t>Some potential for targeting RWM interventions, but these too fail to capture the heterogeneity at local areas</a:t>
            </a:r>
          </a:p>
          <a:p>
            <a:pPr lvl="1"/>
            <a:r>
              <a:rPr lang="en-ZA" dirty="0" smtClean="0"/>
              <a:t>May not help in targeting watersheds under threat or with high potential returns</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18</a:t>
            </a:fld>
            <a:endParaRPr kumimoji="0"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observations emerging from the study-Research results: </a:t>
            </a:r>
            <a:r>
              <a:rPr lang="en-ZA" sz="2400" b="1" u="sng" dirty="0" smtClean="0">
                <a:solidFill>
                  <a:schemeClr val="tx1"/>
                </a:solidFill>
              </a:rPr>
              <a:t>Conclusions</a:t>
            </a:r>
            <a:endParaRPr lang="en-ZA" sz="2400" b="1" u="sng" dirty="0">
              <a:solidFill>
                <a:schemeClr val="tx1"/>
              </a:solidFill>
            </a:endParaRPr>
          </a:p>
        </p:txBody>
      </p:sp>
      <p:sp>
        <p:nvSpPr>
          <p:cNvPr id="3" name="Content Placeholder 2"/>
          <p:cNvSpPr>
            <a:spLocks noGrp="1"/>
          </p:cNvSpPr>
          <p:nvPr>
            <p:ph sz="quarter" idx="1"/>
          </p:nvPr>
        </p:nvSpPr>
        <p:spPr/>
        <p:txBody>
          <a:bodyPr/>
          <a:lstStyle/>
          <a:p>
            <a:r>
              <a:rPr lang="en-ZA" dirty="0" smtClean="0"/>
              <a:t>No credible systematic comparative research evaluating outcomes &amp; impacts of SWC-RWM interventions &amp; interactions among them</a:t>
            </a:r>
          </a:p>
          <a:p>
            <a:pPr lvl="1"/>
            <a:r>
              <a:rPr lang="en-ZA" dirty="0" smtClean="0"/>
              <a:t>Such a study could clarify what works, under what conditions, who actually benefits, and why</a:t>
            </a:r>
          </a:p>
          <a:p>
            <a:r>
              <a:rPr lang="en-ZA" dirty="0" smtClean="0"/>
              <a:t>Most research examines outcomes of specific interventions; no “systems perspective”</a:t>
            </a:r>
          </a:p>
          <a:p>
            <a:pPr lvl="1"/>
            <a:r>
              <a:rPr lang="en-ZA" dirty="0" smtClean="0"/>
              <a:t>Need paradigm shift to agro-ecological system optimization </a:t>
            </a:r>
            <a:r>
              <a:rPr lang="en-ZA" dirty="0" smtClean="0">
                <a:sym typeface="Wingdings" pitchFamily="2" charset="2"/>
              </a:rPr>
              <a:t></a:t>
            </a:r>
            <a:r>
              <a:rPr lang="en-ZA" dirty="0" smtClean="0"/>
              <a:t>  justification for integrated landscape approach of CPWF, in an innovation system framework</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19</a:t>
            </a:fld>
            <a:endParaRPr kumimoji="0"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Overview of presentation</a:t>
            </a:r>
            <a:endParaRPr lang="en-ZA" sz="2400" b="1" dirty="0">
              <a:solidFill>
                <a:schemeClr val="tx1"/>
              </a:solidFill>
            </a:endParaRPr>
          </a:p>
        </p:txBody>
      </p:sp>
      <p:sp>
        <p:nvSpPr>
          <p:cNvPr id="3" name="Content Placeholder 2"/>
          <p:cNvSpPr>
            <a:spLocks noGrp="1"/>
          </p:cNvSpPr>
          <p:nvPr>
            <p:ph sz="quarter" idx="1"/>
          </p:nvPr>
        </p:nvSpPr>
        <p:spPr>
          <a:xfrm>
            <a:off x="457200" y="1412776"/>
            <a:ext cx="7467600" cy="5061176"/>
          </a:xfrm>
        </p:spPr>
        <p:txBody>
          <a:bodyPr>
            <a:normAutofit/>
          </a:bodyPr>
          <a:lstStyle/>
          <a:p>
            <a:r>
              <a:rPr lang="en-ZA" dirty="0" smtClean="0"/>
              <a:t>What </a:t>
            </a:r>
            <a:r>
              <a:rPr lang="en-ZA" dirty="0" smtClean="0"/>
              <a:t>we did, how we did it, sources</a:t>
            </a:r>
          </a:p>
          <a:p>
            <a:r>
              <a:rPr lang="en-ZA" dirty="0" smtClean="0"/>
              <a:t>Some major observations emerging from the study</a:t>
            </a:r>
          </a:p>
          <a:p>
            <a:r>
              <a:rPr lang="en-ZA" dirty="0" smtClean="0"/>
              <a:t>Major conclusions of the study—research and implementation</a:t>
            </a:r>
          </a:p>
          <a:p>
            <a:r>
              <a:rPr lang="en-ZA" dirty="0" smtClean="0"/>
              <a:t>R</a:t>
            </a:r>
            <a:r>
              <a:rPr lang="en-ZA" dirty="0" smtClean="0"/>
              <a:t>ecommendations </a:t>
            </a:r>
            <a:r>
              <a:rPr lang="en-ZA" dirty="0" smtClean="0"/>
              <a:t>for implementation programs</a:t>
            </a:r>
          </a:p>
          <a:p>
            <a:r>
              <a:rPr lang="en-ZA" dirty="0" smtClean="0"/>
              <a:t>Recommendations </a:t>
            </a:r>
            <a:r>
              <a:rPr lang="en-ZA" dirty="0" smtClean="0"/>
              <a:t>for research</a:t>
            </a:r>
          </a:p>
          <a:p>
            <a:r>
              <a:rPr lang="en-ZA" dirty="0" smtClean="0"/>
              <a:t>Conclusion</a:t>
            </a:r>
          </a:p>
          <a:p>
            <a:pPr>
              <a:buNone/>
            </a:pPr>
            <a:r>
              <a:rPr lang="en-ZA" b="1" dirty="0" smtClean="0"/>
              <a:t>Study has synthesized existing knowledge, made detailed recommendations for implementation, future research, and for the CPWF program</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2</a:t>
            </a:fld>
            <a:endParaRPr kumimoji="0"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fontScale="90000"/>
          </a:bodyPr>
          <a:lstStyle/>
          <a:p>
            <a:pPr algn="ctr"/>
            <a:r>
              <a:rPr lang="en-ZA" sz="2700" b="1" dirty="0" smtClean="0">
                <a:solidFill>
                  <a:schemeClr val="tx1"/>
                </a:solidFill>
              </a:rPr>
              <a:t>recommendations for implementation programs</a:t>
            </a:r>
            <a:r>
              <a:rPr lang="en-ZA" sz="2400" dirty="0" smtClean="0"/>
              <a:t/>
            </a:r>
            <a:br>
              <a:rPr lang="en-ZA" sz="2400" dirty="0" smtClean="0"/>
            </a:br>
            <a:endParaRPr lang="en-ZA" sz="2400" b="1" dirty="0">
              <a:solidFill>
                <a:schemeClr val="tx1"/>
              </a:solidFill>
            </a:endParaRPr>
          </a:p>
        </p:txBody>
      </p:sp>
      <p:sp>
        <p:nvSpPr>
          <p:cNvPr id="3" name="Content Placeholder 2"/>
          <p:cNvSpPr>
            <a:spLocks noGrp="1"/>
          </p:cNvSpPr>
          <p:nvPr>
            <p:ph sz="quarter" idx="1"/>
          </p:nvPr>
        </p:nvSpPr>
        <p:spPr>
          <a:xfrm>
            <a:off x="457200" y="1124744"/>
            <a:ext cx="7467600" cy="5349208"/>
          </a:xfrm>
        </p:spPr>
        <p:txBody>
          <a:bodyPr>
            <a:normAutofit/>
          </a:bodyPr>
          <a:lstStyle/>
          <a:p>
            <a:r>
              <a:rPr lang="en-ZA" dirty="0" smtClean="0"/>
              <a:t>Move from “participation”/consultation to community responsibility, empowerment through demand-based programs</a:t>
            </a:r>
          </a:p>
          <a:p>
            <a:pPr lvl="1"/>
            <a:r>
              <a:rPr lang="en-ZA" dirty="0" smtClean="0"/>
              <a:t>Strengthen </a:t>
            </a:r>
            <a:r>
              <a:rPr lang="en-ZA" u="sng" dirty="0" smtClean="0"/>
              <a:t>partnerships</a:t>
            </a:r>
            <a:r>
              <a:rPr lang="en-ZA" dirty="0" smtClean="0"/>
              <a:t> of farmers, DAs, researchers, other stakeholders</a:t>
            </a:r>
          </a:p>
          <a:p>
            <a:pPr lvl="1"/>
            <a:r>
              <a:rPr lang="en-ZA" dirty="0" smtClean="0"/>
              <a:t>Transform performance evaluation  of officials from achievements based on targets to assessments &amp; incentives based on clients’ (farmers”) feedback</a:t>
            </a:r>
          </a:p>
          <a:p>
            <a:pPr lvl="1"/>
            <a:r>
              <a:rPr lang="en-ZA" dirty="0" smtClean="0"/>
              <a:t>Promote community responsibility and collective action to solve their own problems</a:t>
            </a:r>
          </a:p>
          <a:p>
            <a:pPr lvl="1">
              <a:buNone/>
            </a:pPr>
            <a:r>
              <a:rPr lang="en-ZA" b="1" dirty="0" smtClean="0"/>
              <a:t>Even de-centralized government cannot manage small watersheds – it requires strong community-driven institutional arrangements</a:t>
            </a:r>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20</a:t>
            </a:fld>
            <a:endParaRPr kumimoji="0"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recommendations for implementation programs</a:t>
            </a:r>
            <a:endParaRPr lang="en-ZA" sz="2400" b="1" dirty="0">
              <a:solidFill>
                <a:schemeClr val="tx1"/>
              </a:solidFill>
            </a:endParaRPr>
          </a:p>
        </p:txBody>
      </p:sp>
      <p:sp>
        <p:nvSpPr>
          <p:cNvPr id="3" name="Content Placeholder 2"/>
          <p:cNvSpPr>
            <a:spLocks noGrp="1"/>
          </p:cNvSpPr>
          <p:nvPr>
            <p:ph sz="quarter" idx="1"/>
          </p:nvPr>
        </p:nvSpPr>
        <p:spPr>
          <a:xfrm>
            <a:off x="457200" y="1268760"/>
            <a:ext cx="7467600" cy="5205192"/>
          </a:xfrm>
        </p:spPr>
        <p:txBody>
          <a:bodyPr>
            <a:normAutofit lnSpcReduction="10000"/>
          </a:bodyPr>
          <a:lstStyle/>
          <a:p>
            <a:r>
              <a:rPr lang="en-ZA" dirty="0" smtClean="0"/>
              <a:t>Complete process of moving from reversing degradation as a goal to sustainably improving productivity and livelihoods through integrated SLWM/RWM programs </a:t>
            </a:r>
          </a:p>
          <a:p>
            <a:pPr algn="ctr">
              <a:buNone/>
            </a:pPr>
            <a:r>
              <a:rPr lang="en-ZA" b="1" u="sng" dirty="0" smtClean="0"/>
              <a:t>From a negative to a positive goal</a:t>
            </a:r>
            <a:endParaRPr lang="en-ZA" dirty="0" smtClean="0"/>
          </a:p>
          <a:p>
            <a:pPr lvl="1"/>
            <a:r>
              <a:rPr lang="en-ZA" dirty="0" smtClean="0"/>
              <a:t>IWM or landscape approach requires integration of a diverse set of interventions, tailored to specific needs</a:t>
            </a:r>
          </a:p>
          <a:p>
            <a:pPr lvl="1"/>
            <a:r>
              <a:rPr lang="en-ZA" dirty="0" smtClean="0"/>
              <a:t>Replace ‘packages’ </a:t>
            </a:r>
            <a:r>
              <a:rPr lang="en-ZA" dirty="0" smtClean="0"/>
              <a:t>[“best practices”] with </a:t>
            </a:r>
            <a:r>
              <a:rPr lang="en-ZA" dirty="0" smtClean="0"/>
              <a:t>a menu of possible interventions and let clients “mix and match” &amp; adapt according to their needs</a:t>
            </a:r>
          </a:p>
          <a:p>
            <a:r>
              <a:rPr lang="en-ZA" dirty="0" smtClean="0"/>
              <a:t>Strengthen national research system in natural resources management research through an innovation system paradigm </a:t>
            </a:r>
            <a:r>
              <a:rPr lang="en-ZA" dirty="0" smtClean="0">
                <a:sym typeface="Wingdings" pitchFamily="2" charset="2"/>
              </a:rPr>
              <a:t></a:t>
            </a:r>
            <a:r>
              <a:rPr lang="en-ZA" dirty="0" smtClean="0"/>
              <a:t> </a:t>
            </a:r>
          </a:p>
          <a:p>
            <a:pPr algn="ctr">
              <a:buNone/>
            </a:pPr>
            <a:r>
              <a:rPr lang="en-ZA" b="1" u="sng" dirty="0" smtClean="0"/>
              <a:t>To link research to stakeholders, consumers</a:t>
            </a:r>
          </a:p>
          <a:p>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21</a:t>
            </a:fld>
            <a:endParaRPr kumimoji="0"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Gaps in knowledge</a:t>
            </a:r>
            <a:endParaRPr lang="en-ZA" sz="2400" b="1" dirty="0">
              <a:solidFill>
                <a:schemeClr val="tx1"/>
              </a:solidFill>
            </a:endParaRPr>
          </a:p>
        </p:txBody>
      </p:sp>
      <p:sp>
        <p:nvSpPr>
          <p:cNvPr id="3" name="Content Placeholder 2"/>
          <p:cNvSpPr>
            <a:spLocks noGrp="1"/>
          </p:cNvSpPr>
          <p:nvPr>
            <p:ph sz="quarter" idx="1"/>
          </p:nvPr>
        </p:nvSpPr>
        <p:spPr>
          <a:xfrm>
            <a:off x="457200" y="980728"/>
            <a:ext cx="7467600" cy="5493224"/>
          </a:xfrm>
        </p:spPr>
        <p:txBody>
          <a:bodyPr>
            <a:normAutofit lnSpcReduction="10000"/>
          </a:bodyPr>
          <a:lstStyle/>
          <a:p>
            <a:r>
              <a:rPr lang="en-ZA" dirty="0" smtClean="0"/>
              <a:t>What are potential and means to improve productivity of water used by crops, livestock, agro forests; social &amp; economic outcomes?</a:t>
            </a:r>
          </a:p>
          <a:p>
            <a:pPr lvl="1"/>
            <a:r>
              <a:rPr lang="en-ZA" dirty="0" smtClean="0"/>
              <a:t>How to improve LWP is in its infancy; relative advantages small </a:t>
            </a:r>
            <a:r>
              <a:rPr lang="en-ZA" dirty="0" err="1" smtClean="0"/>
              <a:t>vs</a:t>
            </a:r>
            <a:r>
              <a:rPr lang="en-ZA" dirty="0" smtClean="0"/>
              <a:t> large livestock from WP perspective</a:t>
            </a:r>
          </a:p>
          <a:p>
            <a:r>
              <a:rPr lang="en-ZA" dirty="0" smtClean="0"/>
              <a:t>How to optimize productivity &amp; sustainability of investments (e.g., RW ponds, shallow wells, etc)?</a:t>
            </a:r>
          </a:p>
          <a:p>
            <a:r>
              <a:rPr lang="en-ZA" dirty="0" smtClean="0"/>
              <a:t>What is nature of interactions &amp; synergies among RWM technologies &amp; practices?</a:t>
            </a:r>
          </a:p>
          <a:p>
            <a:r>
              <a:rPr lang="en-ZA" dirty="0" smtClean="0"/>
              <a:t>Local cultural, social, institutional dynamics &amp; their impacts on actual government program implementation</a:t>
            </a:r>
          </a:p>
          <a:p>
            <a:pPr algn="ctr">
              <a:buNone/>
            </a:pPr>
            <a:r>
              <a:rPr lang="en-ZA" b="1" dirty="0" smtClean="0"/>
              <a:t>Need to scale up RWM research based on a new paradigm</a:t>
            </a:r>
            <a:endParaRPr lang="en-ZA" b="1"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22</a:t>
            </a:fld>
            <a:endParaRPr kumimoji="0"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859216" cy="1143000"/>
          </a:xfrm>
        </p:spPr>
        <p:txBody>
          <a:bodyPr anchor="t">
            <a:normAutofit/>
          </a:bodyPr>
          <a:lstStyle/>
          <a:p>
            <a:pPr algn="ctr"/>
            <a:r>
              <a:rPr lang="en-ZA" sz="2400" b="1" dirty="0" smtClean="0">
                <a:solidFill>
                  <a:schemeClr val="tx1"/>
                </a:solidFill>
              </a:rPr>
              <a:t>recommendations for future research topics</a:t>
            </a:r>
            <a:endParaRPr lang="en-ZA" sz="2400" b="1" dirty="0">
              <a:solidFill>
                <a:schemeClr val="tx1"/>
              </a:solidFill>
            </a:endParaRPr>
          </a:p>
        </p:txBody>
      </p:sp>
      <p:sp>
        <p:nvSpPr>
          <p:cNvPr id="3" name="Content Placeholder 2"/>
          <p:cNvSpPr>
            <a:spLocks noGrp="1"/>
          </p:cNvSpPr>
          <p:nvPr>
            <p:ph sz="quarter" idx="1"/>
          </p:nvPr>
        </p:nvSpPr>
        <p:spPr>
          <a:xfrm>
            <a:off x="457200" y="836712"/>
            <a:ext cx="7467600" cy="5637240"/>
          </a:xfrm>
        </p:spPr>
        <p:txBody>
          <a:bodyPr>
            <a:normAutofit fontScale="85000" lnSpcReduction="10000"/>
          </a:bodyPr>
          <a:lstStyle/>
          <a:p>
            <a:pPr marL="457200" indent="-457200">
              <a:buFont typeface="+mj-lt"/>
              <a:buAutoNum type="arabicPeriod"/>
            </a:pPr>
            <a:r>
              <a:rPr lang="en-ZA" dirty="0" smtClean="0"/>
              <a:t>Basic in-depth interdisciplinary study of watershed dynamics over time</a:t>
            </a:r>
          </a:p>
          <a:p>
            <a:pPr marL="822960" lvl="1" indent="-457200"/>
            <a:r>
              <a:rPr lang="en-ZA" dirty="0" smtClean="0"/>
              <a:t>Test &amp; adapt planning &amp; monitoring tools that can be used with stakeholders</a:t>
            </a:r>
          </a:p>
          <a:p>
            <a:pPr marL="457200" indent="-457200">
              <a:buFont typeface="+mj-lt"/>
              <a:buAutoNum type="arabicPeriod"/>
            </a:pPr>
            <a:r>
              <a:rPr lang="en-ZA" dirty="0" smtClean="0"/>
              <a:t>Studies of alternative institutional arrangements for managing watersheds &amp; river basins</a:t>
            </a:r>
          </a:p>
          <a:p>
            <a:pPr marL="822960" lvl="1" indent="-457200"/>
            <a:r>
              <a:rPr lang="en-ZA" dirty="0" smtClean="0"/>
              <a:t>E.g., promoting bottom-up processes</a:t>
            </a:r>
          </a:p>
          <a:p>
            <a:pPr marL="457200" indent="-457200">
              <a:buFont typeface="+mj-lt"/>
              <a:buAutoNum type="arabicPeriod"/>
            </a:pPr>
            <a:r>
              <a:rPr lang="en-ZA" dirty="0" smtClean="0"/>
              <a:t>Systematic in-depth authoritative comparative study of implementation strategies, impacts, outcomes, effectiveness of SLM-RWM programs</a:t>
            </a:r>
          </a:p>
          <a:p>
            <a:pPr marL="457200" indent="-457200">
              <a:buFont typeface="+mj-lt"/>
              <a:buAutoNum type="arabicPeriod"/>
            </a:pPr>
            <a:r>
              <a:rPr lang="en-ZA" dirty="0" smtClean="0"/>
              <a:t>Definitive &amp; authoritative comparative assessment of poverty outcomes, returns on investments, sustainability of alternative RWM technologies &amp; practices</a:t>
            </a:r>
          </a:p>
          <a:p>
            <a:pPr marL="457200" indent="-457200">
              <a:buFont typeface="+mj-lt"/>
              <a:buAutoNum type="arabicPeriod"/>
            </a:pPr>
            <a:r>
              <a:rPr lang="en-ZA" dirty="0" smtClean="0"/>
              <a:t>Systematic assessment of potential future market for low-cost water management technologies</a:t>
            </a:r>
          </a:p>
          <a:p>
            <a:pPr marL="457200" indent="-457200">
              <a:buFont typeface="+mj-lt"/>
              <a:buAutoNum type="arabicPeriod"/>
            </a:pPr>
            <a:r>
              <a:rPr lang="en-ZA" dirty="0" smtClean="0"/>
              <a:t>Study of effectiveness of NGO programs in SLM-RWM</a:t>
            </a:r>
          </a:p>
          <a:p>
            <a:pPr marL="457200" indent="-457200">
              <a:buFont typeface="+mj-lt"/>
              <a:buAutoNum type="arabicPeriod"/>
            </a:pPr>
            <a:r>
              <a:rPr lang="en-ZA" dirty="0" smtClean="0"/>
              <a:t>Study of effectiveness and benefits of national &amp; international research programs</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23</a:t>
            </a:fld>
            <a:endParaRPr kumimoji="0"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Recommendations for NBDC research program</a:t>
            </a:r>
            <a:endParaRPr lang="en-ZA" sz="2400" b="1" dirty="0">
              <a:solidFill>
                <a:schemeClr val="tx1"/>
              </a:solidFill>
            </a:endParaRPr>
          </a:p>
        </p:txBody>
      </p:sp>
      <p:sp>
        <p:nvSpPr>
          <p:cNvPr id="3" name="Content Placeholder 2"/>
          <p:cNvSpPr>
            <a:spLocks noGrp="1"/>
          </p:cNvSpPr>
          <p:nvPr>
            <p:ph sz="quarter" idx="1"/>
          </p:nvPr>
        </p:nvSpPr>
        <p:spPr>
          <a:xfrm>
            <a:off x="457200" y="1268760"/>
            <a:ext cx="7467600" cy="5205192"/>
          </a:xfrm>
        </p:spPr>
        <p:txBody>
          <a:bodyPr>
            <a:normAutofit lnSpcReduction="10000"/>
          </a:bodyPr>
          <a:lstStyle/>
          <a:p>
            <a:pPr marL="457200" indent="-457200">
              <a:buFont typeface="+mj-lt"/>
              <a:buAutoNum type="arabicPeriod"/>
            </a:pPr>
            <a:r>
              <a:rPr lang="en-ZA" dirty="0" smtClean="0"/>
              <a:t>Include multiple stakeholders in a wider innovation system/platform</a:t>
            </a:r>
          </a:p>
          <a:p>
            <a:pPr lvl="1"/>
            <a:r>
              <a:rPr lang="en-ZA" dirty="0" smtClean="0"/>
              <a:t>Encourage active involvement in entire research process of wide range of stakeholders</a:t>
            </a:r>
          </a:p>
          <a:p>
            <a:pPr marL="457200" indent="-457200">
              <a:buFont typeface="+mj-lt"/>
              <a:buAutoNum type="arabicPeriod"/>
            </a:pPr>
            <a:r>
              <a:rPr lang="en-ZA" dirty="0" smtClean="0"/>
              <a:t>Farmer-driven participatory innovation development</a:t>
            </a:r>
          </a:p>
          <a:p>
            <a:pPr lvl="1"/>
            <a:r>
              <a:rPr lang="en-ZA" dirty="0" smtClean="0"/>
              <a:t>Build on recent experiences to engage farmers as active partners, co-equal sources of ideas</a:t>
            </a:r>
          </a:p>
          <a:p>
            <a:pPr lvl="1"/>
            <a:r>
              <a:rPr lang="en-ZA" dirty="0" smtClean="0"/>
              <a:t>Site selection based on farmer interest &amp; demand</a:t>
            </a:r>
          </a:p>
          <a:p>
            <a:pPr marL="457200" indent="-457200">
              <a:buFont typeface="+mj-lt"/>
              <a:buAutoNum type="arabicPeriod"/>
            </a:pPr>
            <a:r>
              <a:rPr lang="en-ZA" dirty="0" smtClean="0"/>
              <a:t>Focus </a:t>
            </a:r>
            <a:r>
              <a:rPr lang="en-ZA" dirty="0" smtClean="0"/>
              <a:t>on increasing the capacity of the entire watershed system to produce a range of benefits over time</a:t>
            </a:r>
          </a:p>
          <a:p>
            <a:pPr lvl="1"/>
            <a:r>
              <a:rPr lang="en-ZA" dirty="0" smtClean="0"/>
              <a:t>Implicit in planned “landscape approach” but may require new institutional arrangements</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24</a:t>
            </a:fld>
            <a:endParaRPr kumimoji="0"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Recommendations for NBDC research program</a:t>
            </a:r>
            <a:endParaRPr lang="en-ZA" sz="2400" b="1" dirty="0">
              <a:solidFill>
                <a:schemeClr val="tx1"/>
              </a:solidFill>
            </a:endParaRPr>
          </a:p>
        </p:txBody>
      </p:sp>
      <p:sp>
        <p:nvSpPr>
          <p:cNvPr id="3" name="Content Placeholder 2"/>
          <p:cNvSpPr>
            <a:spLocks noGrp="1"/>
          </p:cNvSpPr>
          <p:nvPr>
            <p:ph sz="quarter" idx="1"/>
          </p:nvPr>
        </p:nvSpPr>
        <p:spPr>
          <a:xfrm>
            <a:off x="457200" y="1124744"/>
            <a:ext cx="7467600" cy="5349208"/>
          </a:xfrm>
        </p:spPr>
        <p:txBody>
          <a:bodyPr>
            <a:normAutofit/>
          </a:bodyPr>
          <a:lstStyle/>
          <a:p>
            <a:pPr marL="457200" indent="-457200">
              <a:buFont typeface="+mj-lt"/>
              <a:buAutoNum type="arabicPeriod" startAt="4"/>
            </a:pPr>
            <a:r>
              <a:rPr lang="en-ZA" dirty="0" smtClean="0"/>
              <a:t>In-depth analysis of local social &amp; economic dynamics, power relations, institutions</a:t>
            </a:r>
          </a:p>
          <a:p>
            <a:pPr lvl="1"/>
            <a:r>
              <a:rPr lang="en-ZA" dirty="0" smtClean="0"/>
              <a:t>Productivity, equity, sustainability ultimately a function of institutional effectiveness</a:t>
            </a:r>
          </a:p>
          <a:p>
            <a:pPr lvl="1"/>
            <a:r>
              <a:rPr lang="en-ZA" dirty="0" smtClean="0"/>
              <a:t>Serious gap in knowledge making it impossible to identify and promote institutional &amp; implementation innovations</a:t>
            </a:r>
          </a:p>
          <a:p>
            <a:pPr lvl="1"/>
            <a:r>
              <a:rPr lang="en-ZA" dirty="0" smtClean="0"/>
              <a:t>Currently targeting women, poor households is ineffective— </a:t>
            </a:r>
            <a:r>
              <a:rPr lang="en-ZA" b="1" dirty="0" smtClean="0"/>
              <a:t>need strong focus on RWM innovations that benefit women and other poor households</a:t>
            </a:r>
          </a:p>
          <a:p>
            <a:pPr lvl="1"/>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25</a:t>
            </a:fld>
            <a:endParaRPr kumimoji="0"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Recommendations for NBDC research program</a:t>
            </a:r>
            <a:endParaRPr lang="en-ZA" sz="2400" b="1" dirty="0">
              <a:solidFill>
                <a:schemeClr val="tx1"/>
              </a:solidFill>
            </a:endParaRPr>
          </a:p>
        </p:txBody>
      </p:sp>
      <p:sp>
        <p:nvSpPr>
          <p:cNvPr id="3" name="Content Placeholder 2"/>
          <p:cNvSpPr>
            <a:spLocks noGrp="1"/>
          </p:cNvSpPr>
          <p:nvPr>
            <p:ph sz="quarter" idx="1"/>
          </p:nvPr>
        </p:nvSpPr>
        <p:spPr>
          <a:xfrm>
            <a:off x="457200" y="1268760"/>
            <a:ext cx="7467600" cy="5205192"/>
          </a:xfrm>
        </p:spPr>
        <p:txBody>
          <a:bodyPr>
            <a:normAutofit lnSpcReduction="10000"/>
          </a:bodyPr>
          <a:lstStyle/>
          <a:p>
            <a:pPr marL="457200" indent="-457200">
              <a:buFont typeface="+mj-lt"/>
              <a:buAutoNum type="arabicPeriod" startAt="5"/>
            </a:pPr>
            <a:r>
              <a:rPr lang="en-ZA" dirty="0" smtClean="0"/>
              <a:t>Test &amp; assess institutional &amp; implementation innovations</a:t>
            </a:r>
          </a:p>
          <a:p>
            <a:pPr lvl="1"/>
            <a:r>
              <a:rPr lang="en-ZA" dirty="0" smtClean="0"/>
              <a:t>Identify ways to strengthen collective management of common property resources building on indigenous arrangements &amp; introducing innovations</a:t>
            </a:r>
          </a:p>
          <a:p>
            <a:pPr lvl="1"/>
            <a:r>
              <a:rPr lang="en-ZA" dirty="0" smtClean="0"/>
              <a:t>To achieve this encourage local creative institutional innovation processes (“</a:t>
            </a:r>
            <a:r>
              <a:rPr lang="en-ZA" i="1" dirty="0" err="1" smtClean="0"/>
              <a:t>bricolage</a:t>
            </a:r>
            <a:r>
              <a:rPr lang="en-ZA" dirty="0" smtClean="0"/>
              <a:t>”), not impose designs</a:t>
            </a:r>
          </a:p>
          <a:p>
            <a:pPr lvl="1"/>
            <a:r>
              <a:rPr lang="en-ZA" dirty="0" smtClean="0"/>
              <a:t>Identify &amp; test potential institutional innovations for downstream beneficiaries to share costs as well as benefits of SLWM</a:t>
            </a:r>
          </a:p>
          <a:p>
            <a:pPr lvl="2"/>
            <a:r>
              <a:rPr lang="en-ZA" dirty="0" smtClean="0"/>
              <a:t>E.g. Payment for environmental services (PES)</a:t>
            </a:r>
          </a:p>
          <a:p>
            <a:pPr lvl="1"/>
            <a:r>
              <a:rPr lang="en-ZA" dirty="0" smtClean="0"/>
              <a:t>Identify &amp; test risk-reducing institutional innovations</a:t>
            </a:r>
          </a:p>
          <a:p>
            <a:pPr lvl="2"/>
            <a:r>
              <a:rPr lang="en-ZA" dirty="0" smtClean="0"/>
              <a:t>E.g., weather index &amp; indemnity insurance linked to adoption of RWM-SLM practices</a:t>
            </a:r>
          </a:p>
          <a:p>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26</a:t>
            </a:fld>
            <a:endParaRPr kumimoji="0"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Conclusion: key messages-1</a:t>
            </a:r>
            <a:endParaRPr lang="en-ZA" sz="2400" b="1" dirty="0">
              <a:solidFill>
                <a:schemeClr val="tx1"/>
              </a:solidFill>
            </a:endParaRPr>
          </a:p>
        </p:txBody>
      </p:sp>
      <p:sp>
        <p:nvSpPr>
          <p:cNvPr id="3" name="Content Placeholder 2"/>
          <p:cNvSpPr>
            <a:spLocks noGrp="1"/>
          </p:cNvSpPr>
          <p:nvPr>
            <p:ph sz="quarter" idx="1"/>
          </p:nvPr>
        </p:nvSpPr>
        <p:spPr>
          <a:xfrm>
            <a:off x="457200" y="980728"/>
            <a:ext cx="7467600" cy="5493224"/>
          </a:xfrm>
        </p:spPr>
        <p:txBody>
          <a:bodyPr/>
          <a:lstStyle/>
          <a:p>
            <a:r>
              <a:rPr lang="en-ZA" dirty="0" smtClean="0"/>
              <a:t>Ethiopia &amp; partners have invested more in sustainable land &amp; water management than any other Africa country (probably 3</a:t>
            </a:r>
            <a:r>
              <a:rPr lang="en-ZA" baseline="30000" dirty="0" smtClean="0"/>
              <a:t>rd</a:t>
            </a:r>
            <a:r>
              <a:rPr lang="en-ZA" dirty="0" smtClean="0"/>
              <a:t> rank behind China, India)</a:t>
            </a:r>
          </a:p>
          <a:p>
            <a:r>
              <a:rPr lang="en-ZA" dirty="0" smtClean="0"/>
              <a:t>Programs have learned lessons from experiences and modified strategies over time, becoming more participatory, based on integrated watershed management perspective, with more focus on improving farmer livelihoods as well as reversing land degradation</a:t>
            </a:r>
          </a:p>
          <a:p>
            <a:r>
              <a:rPr lang="en-ZA" dirty="0" smtClean="0"/>
              <a:t>New Sustainable Land Management Program and growing interest in water management </a:t>
            </a:r>
            <a:r>
              <a:rPr lang="en-ZA" dirty="0" smtClean="0"/>
              <a:t>offer </a:t>
            </a:r>
            <a:r>
              <a:rPr lang="en-ZA" dirty="0" smtClean="0"/>
              <a:t>opportunity to further improve implementation of programs</a:t>
            </a:r>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27</a:t>
            </a:fld>
            <a:endParaRPr kumimoji="0"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Conclusion: key messages-2</a:t>
            </a:r>
            <a:endParaRPr lang="en-ZA" sz="2400" b="1" dirty="0">
              <a:solidFill>
                <a:schemeClr val="tx1"/>
              </a:solidFill>
            </a:endParaRPr>
          </a:p>
        </p:txBody>
      </p:sp>
      <p:sp>
        <p:nvSpPr>
          <p:cNvPr id="3" name="Content Placeholder 2"/>
          <p:cNvSpPr>
            <a:spLocks noGrp="1"/>
          </p:cNvSpPr>
          <p:nvPr>
            <p:ph sz="quarter" idx="1"/>
          </p:nvPr>
        </p:nvSpPr>
        <p:spPr>
          <a:xfrm>
            <a:off x="457200" y="836712"/>
            <a:ext cx="7643192" cy="5760640"/>
          </a:xfrm>
        </p:spPr>
        <p:txBody>
          <a:bodyPr>
            <a:normAutofit lnSpcReduction="10000"/>
          </a:bodyPr>
          <a:lstStyle/>
          <a:p>
            <a:r>
              <a:rPr lang="en-ZA" dirty="0" smtClean="0"/>
              <a:t>Launch of CPWF Nile Basin Development Challenge </a:t>
            </a:r>
            <a:r>
              <a:rPr lang="en-ZA" dirty="0" smtClean="0"/>
              <a:t>Program</a:t>
            </a:r>
            <a:r>
              <a:rPr lang="en-ZA" dirty="0" smtClean="0">
                <a:sym typeface="Wingdings" pitchFamily="2" charset="2"/>
              </a:rPr>
              <a:t></a:t>
            </a:r>
            <a:r>
              <a:rPr lang="en-ZA" dirty="0" smtClean="0"/>
              <a:t> </a:t>
            </a:r>
            <a:r>
              <a:rPr lang="en-ZA" dirty="0" smtClean="0"/>
              <a:t>unique opportunity for building on past experience to create a new paradigm of sustainable land &amp; water management in support of programs</a:t>
            </a:r>
          </a:p>
          <a:p>
            <a:r>
              <a:rPr lang="en-ZA" dirty="0" smtClean="0"/>
              <a:t>Progressed from coercion to consultation to participation. Now, </a:t>
            </a:r>
            <a:r>
              <a:rPr lang="en-ZA" b="1" dirty="0" smtClean="0"/>
              <a:t>Ethiopia should go further to community-driven research-based programs</a:t>
            </a:r>
          </a:p>
          <a:p>
            <a:r>
              <a:rPr lang="en-ZA" dirty="0" smtClean="0"/>
              <a:t>Critical importance of working with communities to </a:t>
            </a:r>
            <a:r>
              <a:rPr lang="en-ZA" b="1" dirty="0" smtClean="0"/>
              <a:t>test and promote institutional and technological innovations on watersheds</a:t>
            </a:r>
          </a:p>
          <a:p>
            <a:r>
              <a:rPr lang="en-ZA" dirty="0" smtClean="0"/>
              <a:t>Importance of </a:t>
            </a:r>
            <a:r>
              <a:rPr lang="en-ZA" b="1" dirty="0" smtClean="0"/>
              <a:t>strengthening policy support </a:t>
            </a:r>
            <a:r>
              <a:rPr lang="en-ZA" dirty="0" smtClean="0"/>
              <a:t>for sustainable demand-driven research-based rainwater management programs</a:t>
            </a:r>
          </a:p>
          <a:p>
            <a:pPr algn="ctr">
              <a:buNone/>
            </a:pPr>
            <a:endParaRPr lang="en-ZA" b="1" dirty="0" smtClean="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28</a:t>
            </a:fld>
            <a:endParaRPr kumimoji="0"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7" name="Content Placeholder 6"/>
          <p:cNvSpPr>
            <a:spLocks noGrp="1"/>
          </p:cNvSpPr>
          <p:nvPr>
            <p:ph sz="quarter" idx="1"/>
          </p:nvPr>
        </p:nvSpPr>
        <p:spPr/>
        <p:txBody>
          <a:bodyPr/>
          <a:lstStyle/>
          <a:p>
            <a:endParaRPr lang="en-US"/>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29</a:t>
            </a:fld>
            <a:endParaRPr kumimoji="0" lang="en-US"/>
          </a:p>
        </p:txBody>
      </p:sp>
      <p:pic>
        <p:nvPicPr>
          <p:cNvPr id="5" name="Picture 4" descr="scan002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TextBox 7"/>
          <p:cNvSpPr txBox="1"/>
          <p:nvPr/>
        </p:nvSpPr>
        <p:spPr>
          <a:xfrm>
            <a:off x="1043608" y="476672"/>
            <a:ext cx="5256584" cy="830997"/>
          </a:xfrm>
          <a:prstGeom prst="rect">
            <a:avLst/>
          </a:prstGeom>
          <a:noFill/>
        </p:spPr>
        <p:txBody>
          <a:bodyPr wrap="square" rtlCol="0">
            <a:spAutoFit/>
          </a:bodyPr>
          <a:lstStyle/>
          <a:p>
            <a:pPr algn="ctr"/>
            <a:r>
              <a:rPr lang="en-US" sz="4800" b="1" dirty="0" smtClean="0"/>
              <a:t>THANK YOU!</a:t>
            </a:r>
            <a:endParaRPr lang="en-ZA" sz="4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94122"/>
          </a:xfrm>
        </p:spPr>
        <p:txBody>
          <a:bodyPr anchor="t">
            <a:normAutofit/>
          </a:bodyPr>
          <a:lstStyle/>
          <a:p>
            <a:pPr algn="ctr"/>
            <a:r>
              <a:rPr lang="en-ZA" sz="2400" b="1" dirty="0" smtClean="0">
                <a:solidFill>
                  <a:schemeClr val="tx1"/>
                </a:solidFill>
              </a:rPr>
              <a:t>Concepts</a:t>
            </a:r>
            <a:endParaRPr lang="en-ZA" sz="2400" b="1" dirty="0">
              <a:solidFill>
                <a:schemeClr val="tx1"/>
              </a:solidFill>
            </a:endParaRPr>
          </a:p>
        </p:txBody>
      </p:sp>
      <p:sp>
        <p:nvSpPr>
          <p:cNvPr id="3" name="Content Placeholder 2"/>
          <p:cNvSpPr>
            <a:spLocks noGrp="1"/>
          </p:cNvSpPr>
          <p:nvPr>
            <p:ph sz="quarter" idx="1"/>
          </p:nvPr>
        </p:nvSpPr>
        <p:spPr>
          <a:xfrm>
            <a:off x="457200" y="764704"/>
            <a:ext cx="7467600" cy="5709248"/>
          </a:xfrm>
        </p:spPr>
        <p:txBody>
          <a:bodyPr>
            <a:normAutofit fontScale="92500"/>
          </a:bodyPr>
          <a:lstStyle/>
          <a:p>
            <a:r>
              <a:rPr lang="en-ZA" dirty="0" smtClean="0"/>
              <a:t>“Rainwater Management” (RWM) – CPWF broad definition, includes soil &amp; water conservation (SWC), rainwater harvesting, conservation farming, micro-irrigation</a:t>
            </a:r>
          </a:p>
          <a:p>
            <a:pPr lvl="1"/>
            <a:r>
              <a:rPr lang="en-ZA" dirty="0" smtClean="0"/>
              <a:t>Management of water for crops, livestock, agro-forestry</a:t>
            </a:r>
          </a:p>
          <a:p>
            <a:pPr lvl="1"/>
            <a:r>
              <a:rPr lang="en-ZA" dirty="0" smtClean="0"/>
              <a:t>“Sustainable Land (&amp; Water) Management” (SLWM): “</a:t>
            </a:r>
            <a:r>
              <a:rPr lang="en-ZA" b="1" u="sng" dirty="0" smtClean="0"/>
              <a:t>every land-use decision is a water-decision</a:t>
            </a:r>
            <a:r>
              <a:rPr lang="en-ZA" dirty="0" smtClean="0"/>
              <a:t>” [Bossio et al]</a:t>
            </a:r>
          </a:p>
          <a:p>
            <a:r>
              <a:rPr lang="en-ZA" dirty="0" smtClean="0"/>
              <a:t>“Landscape approach to RWM” </a:t>
            </a:r>
            <a:r>
              <a:rPr lang="en-ZA" dirty="0" smtClean="0">
                <a:sym typeface="Wingdings" pitchFamily="2" charset="2"/>
              </a:rPr>
              <a:t>= Integrated Watershed Management (IWM)</a:t>
            </a:r>
          </a:p>
          <a:p>
            <a:r>
              <a:rPr lang="en-ZA" dirty="0" smtClean="0">
                <a:sym typeface="Wingdings" pitchFamily="2" charset="2"/>
              </a:rPr>
              <a:t>“Water Productivity” (WP) – Kg or $ produced per unit of water consumed</a:t>
            </a:r>
          </a:p>
          <a:p>
            <a:pPr lvl="1"/>
            <a:r>
              <a:rPr lang="en-ZA" dirty="0" smtClean="0">
                <a:sym typeface="Wingdings" pitchFamily="2" charset="2"/>
              </a:rPr>
              <a:t>“Livestock Water Productivity” (LWP)</a:t>
            </a:r>
          </a:p>
          <a:p>
            <a:r>
              <a:rPr lang="en-ZA" dirty="0" smtClean="0"/>
              <a:t>“Innovation Systems” --  Linking multiple stakeholders in process of research &amp; development &amp; uptake of new ideas [</a:t>
            </a:r>
            <a:r>
              <a:rPr lang="en-ZA" u="sng" dirty="0" smtClean="0"/>
              <a:t>value chain platforms</a:t>
            </a:r>
            <a:r>
              <a:rPr lang="en-ZA" dirty="0" smtClean="0"/>
              <a:t>]</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3</a:t>
            </a:fld>
            <a:endParaRPr kumimoji="0"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What we did, how we did it, sources</a:t>
            </a:r>
          </a:p>
        </p:txBody>
      </p:sp>
      <p:sp>
        <p:nvSpPr>
          <p:cNvPr id="3" name="Content Placeholder 2"/>
          <p:cNvSpPr>
            <a:spLocks noGrp="1"/>
          </p:cNvSpPr>
          <p:nvPr>
            <p:ph sz="quarter" idx="1"/>
          </p:nvPr>
        </p:nvSpPr>
        <p:spPr>
          <a:xfrm>
            <a:off x="457200" y="1052736"/>
            <a:ext cx="7467600" cy="5421216"/>
          </a:xfrm>
        </p:spPr>
        <p:txBody>
          <a:bodyPr>
            <a:normAutofit/>
          </a:bodyPr>
          <a:lstStyle/>
          <a:p>
            <a:r>
              <a:rPr lang="en-ZA" u="sng" dirty="0" smtClean="0"/>
              <a:t>Purpose</a:t>
            </a:r>
            <a:r>
              <a:rPr lang="en-ZA" dirty="0" smtClean="0"/>
              <a:t> to synthesize in a systematic way, existing knowledge, lessons, gaps as foundation for NBDC projects</a:t>
            </a:r>
            <a:endParaRPr lang="en-ZA" u="sng" dirty="0" smtClean="0"/>
          </a:p>
          <a:p>
            <a:r>
              <a:rPr lang="en-ZA" dirty="0" smtClean="0"/>
              <a:t>Study is based on review of policy &amp; project documents, research as reported in Ph.D. theses, journal articles, workshop papers, etc</a:t>
            </a:r>
          </a:p>
          <a:p>
            <a:pPr lvl="1"/>
            <a:r>
              <a:rPr lang="en-ZA" dirty="0" smtClean="0"/>
              <a:t>Database of nearly 400 references</a:t>
            </a:r>
          </a:p>
          <a:p>
            <a:r>
              <a:rPr lang="en-ZA" dirty="0" smtClean="0"/>
              <a:t>Discussions and interviews with researchers, policy makers at early phase</a:t>
            </a:r>
          </a:p>
          <a:p>
            <a:r>
              <a:rPr lang="en-ZA" dirty="0" smtClean="0"/>
              <a:t>Developed detailed data tables on policies, programs, interventions, inventory of organizations, &amp; annotated reference list [Vol. 2]</a:t>
            </a:r>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4</a:t>
            </a:fld>
            <a:endParaRPr kumimoji="0"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Organization of main report</a:t>
            </a:r>
            <a:endParaRPr lang="en-ZA" sz="2400" b="1" dirty="0">
              <a:solidFill>
                <a:schemeClr val="tx1"/>
              </a:solidFill>
            </a:endParaRPr>
          </a:p>
        </p:txBody>
      </p:sp>
      <p:sp>
        <p:nvSpPr>
          <p:cNvPr id="3" name="Content Placeholder 2"/>
          <p:cNvSpPr>
            <a:spLocks noGrp="1"/>
          </p:cNvSpPr>
          <p:nvPr>
            <p:ph sz="quarter" idx="1"/>
          </p:nvPr>
        </p:nvSpPr>
        <p:spPr>
          <a:xfrm>
            <a:off x="457200" y="908720"/>
            <a:ext cx="7467600" cy="5565232"/>
          </a:xfrm>
        </p:spPr>
        <p:txBody>
          <a:bodyPr>
            <a:normAutofit fontScale="92500" lnSpcReduction="10000"/>
          </a:bodyPr>
          <a:lstStyle/>
          <a:p>
            <a:r>
              <a:rPr lang="en-ZA" dirty="0" smtClean="0"/>
              <a:t>Scene setting, focusing on </a:t>
            </a:r>
            <a:r>
              <a:rPr lang="en-ZA" dirty="0" err="1" smtClean="0"/>
              <a:t>Abay</a:t>
            </a:r>
            <a:r>
              <a:rPr lang="en-ZA" dirty="0" smtClean="0"/>
              <a:t> River Basin</a:t>
            </a:r>
          </a:p>
          <a:p>
            <a:r>
              <a:rPr lang="en-ZA" dirty="0" smtClean="0"/>
              <a:t>Historical perspective – evolution of institutions, policies, programs, strategies, outcomes of interventions</a:t>
            </a:r>
          </a:p>
          <a:p>
            <a:pPr lvl="1"/>
            <a:r>
              <a:rPr lang="en-ZA" dirty="0" smtClean="0"/>
              <a:t>Examined major research &amp; implementation programs</a:t>
            </a:r>
          </a:p>
          <a:p>
            <a:r>
              <a:rPr lang="en-ZA" dirty="0" smtClean="0"/>
              <a:t>Assessment of experiences with selected interventions largely based on research</a:t>
            </a:r>
          </a:p>
          <a:p>
            <a:r>
              <a:rPr lang="en-ZA" dirty="0" smtClean="0"/>
              <a:t>Experiences with targeting (agro-ecological zones, development domains, gender, etc)</a:t>
            </a:r>
          </a:p>
          <a:p>
            <a:r>
              <a:rPr lang="en-ZA" dirty="0" smtClean="0"/>
              <a:t>Derived key lessons on what works; key knowledge gaps</a:t>
            </a:r>
          </a:p>
          <a:p>
            <a:r>
              <a:rPr lang="en-ZA" dirty="0" smtClean="0"/>
              <a:t>Implementation recommendations: Ideas for strengthening current programs</a:t>
            </a:r>
          </a:p>
          <a:p>
            <a:r>
              <a:rPr lang="en-ZA" dirty="0" smtClean="0"/>
              <a:t>Research recommendations: towards a new paradigm of RWM research &amp; development</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5</a:t>
            </a:fld>
            <a:endParaRPr kumimoji="0"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observations emerging from the study-</a:t>
            </a:r>
            <a:r>
              <a:rPr lang="en-ZA" sz="2400" b="1" u="sng" dirty="0" smtClean="0">
                <a:solidFill>
                  <a:schemeClr val="tx1"/>
                </a:solidFill>
              </a:rPr>
              <a:t>Institutions</a:t>
            </a:r>
            <a:endParaRPr lang="en-ZA" sz="2400" b="1" u="sng" dirty="0">
              <a:solidFill>
                <a:schemeClr val="tx1"/>
              </a:solidFill>
            </a:endParaRPr>
          </a:p>
        </p:txBody>
      </p:sp>
      <p:sp>
        <p:nvSpPr>
          <p:cNvPr id="3" name="Content Placeholder 2"/>
          <p:cNvSpPr>
            <a:spLocks noGrp="1"/>
          </p:cNvSpPr>
          <p:nvPr>
            <p:ph sz="quarter" idx="1"/>
          </p:nvPr>
        </p:nvSpPr>
        <p:spPr>
          <a:xfrm>
            <a:off x="457200" y="1196752"/>
            <a:ext cx="7467600" cy="5277200"/>
          </a:xfrm>
        </p:spPr>
        <p:txBody>
          <a:bodyPr>
            <a:normAutofit fontScale="92500"/>
          </a:bodyPr>
          <a:lstStyle/>
          <a:p>
            <a:r>
              <a:rPr lang="en-ZA" dirty="0" smtClean="0"/>
              <a:t>Tremendous progress in human resources development, re-orientation of government from centralized authoritarian implementation to decentralized service-provision.</a:t>
            </a:r>
          </a:p>
          <a:p>
            <a:pPr lvl="1"/>
            <a:r>
              <a:rPr lang="en-ZA" u="sng" dirty="0" smtClean="0"/>
              <a:t>Problems continue</a:t>
            </a:r>
            <a:r>
              <a:rPr lang="en-ZA" dirty="0" smtClean="0"/>
              <a:t>: overlapping mandates &amp; communication-coordination issues; lack of systematic M&amp;E &amp; use in management; disruptive re-organizations; </a:t>
            </a:r>
            <a:r>
              <a:rPr lang="en-ZA" i="1" dirty="0" smtClean="0"/>
              <a:t>de facto</a:t>
            </a:r>
            <a:r>
              <a:rPr lang="en-ZA" dirty="0" smtClean="0"/>
              <a:t> continuation of command &amp; control through top-down quotas, etc</a:t>
            </a:r>
          </a:p>
          <a:p>
            <a:r>
              <a:rPr lang="en-ZA" u="sng" dirty="0" smtClean="0"/>
              <a:t>Need to build more effective collective action capacity on watersheds &amp; aquifers, building on indigenous institutions where feasible</a:t>
            </a:r>
          </a:p>
          <a:p>
            <a:r>
              <a:rPr lang="en-ZA" u="sng" dirty="0" smtClean="0"/>
              <a:t>Need for nested watershed &amp; basin institutional arrangements for effective integrated management</a:t>
            </a:r>
          </a:p>
          <a:p>
            <a:pPr lvl="2"/>
            <a:r>
              <a:rPr lang="en-ZA" dirty="0" smtClean="0"/>
              <a:t>Can be informal arrangements for many purposes</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6</a:t>
            </a:fld>
            <a:endParaRPr kumimoji="0"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observations emerging from the study-</a:t>
            </a:r>
            <a:r>
              <a:rPr lang="en-ZA" sz="2400" b="1" u="sng" dirty="0" smtClean="0">
                <a:solidFill>
                  <a:schemeClr val="tx1"/>
                </a:solidFill>
              </a:rPr>
              <a:t>Policies</a:t>
            </a:r>
            <a:endParaRPr lang="en-ZA" sz="2400" b="1" u="sng" dirty="0">
              <a:solidFill>
                <a:schemeClr val="tx1"/>
              </a:solidFill>
            </a:endParaRPr>
          </a:p>
        </p:txBody>
      </p:sp>
      <p:sp>
        <p:nvSpPr>
          <p:cNvPr id="3" name="Content Placeholder 2"/>
          <p:cNvSpPr>
            <a:spLocks noGrp="1"/>
          </p:cNvSpPr>
          <p:nvPr>
            <p:ph sz="quarter" idx="1"/>
          </p:nvPr>
        </p:nvSpPr>
        <p:spPr>
          <a:xfrm>
            <a:off x="457200" y="1124744"/>
            <a:ext cx="7467600" cy="5349208"/>
          </a:xfrm>
        </p:spPr>
        <p:txBody>
          <a:bodyPr>
            <a:normAutofit lnSpcReduction="10000"/>
          </a:bodyPr>
          <a:lstStyle/>
          <a:p>
            <a:r>
              <a:rPr lang="en-ZA" dirty="0" smtClean="0"/>
              <a:t>Over past 10-15 years, increasingly detailed &amp; coherent policy framework developed for agriculture, water, natural resources, poverty reduction, climate change adaptation, etc.</a:t>
            </a:r>
          </a:p>
          <a:p>
            <a:r>
              <a:rPr lang="en-ZA" dirty="0" smtClean="0"/>
              <a:t>Recently: “National SLM Framework” to guide SLM planning &amp; investments in coherent way to address linkages of poverty and land degradation</a:t>
            </a:r>
          </a:p>
          <a:p>
            <a:pPr lvl="1"/>
            <a:r>
              <a:rPr lang="en-ZA" dirty="0" smtClean="0"/>
              <a:t>Influence of </a:t>
            </a:r>
            <a:r>
              <a:rPr lang="en-ZA" dirty="0" err="1" smtClean="0"/>
              <a:t>TerrAfrica</a:t>
            </a:r>
            <a:r>
              <a:rPr lang="en-ZA" dirty="0" smtClean="0"/>
              <a:t>, CAADP on program design</a:t>
            </a:r>
          </a:p>
          <a:p>
            <a:pPr lvl="1"/>
            <a:r>
              <a:rPr lang="en-ZA" dirty="0" smtClean="0"/>
              <a:t>Shift conservation to livelihood improvement focus </a:t>
            </a:r>
          </a:p>
          <a:p>
            <a:pPr lvl="1"/>
            <a:r>
              <a:rPr lang="en-ZA" dirty="0" smtClean="0"/>
              <a:t>CPWF’s NBDC program can directly support this</a:t>
            </a:r>
          </a:p>
          <a:p>
            <a:r>
              <a:rPr lang="en-ZA" u="sng" dirty="0" smtClean="0"/>
              <a:t>Issues</a:t>
            </a:r>
            <a:r>
              <a:rPr lang="en-ZA" dirty="0" smtClean="0"/>
              <a:t>: Insufficient attention to integrating </a:t>
            </a:r>
            <a:r>
              <a:rPr lang="en-ZA" u="sng" dirty="0" smtClean="0"/>
              <a:t>water</a:t>
            </a:r>
            <a:r>
              <a:rPr lang="en-ZA" dirty="0" smtClean="0"/>
              <a:t> with land management</a:t>
            </a:r>
          </a:p>
          <a:p>
            <a:pPr lvl="1"/>
            <a:r>
              <a:rPr lang="en-ZA" u="sng" dirty="0" smtClean="0"/>
              <a:t>Need for “green water” policy integrated with SLM &amp; “blue” water resources policy</a:t>
            </a:r>
            <a:endParaRPr lang="en-ZA" u="sng"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7</a:t>
            </a:fld>
            <a:endParaRPr kumimoji="0"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observations emerging from the study- </a:t>
            </a:r>
            <a:r>
              <a:rPr lang="en-ZA" sz="2400" b="1" u="sng" dirty="0" smtClean="0">
                <a:solidFill>
                  <a:schemeClr val="tx1"/>
                </a:solidFill>
              </a:rPr>
              <a:t>Implementation programs</a:t>
            </a:r>
            <a:endParaRPr lang="en-ZA" sz="2400" b="1" u="sng" dirty="0">
              <a:solidFill>
                <a:schemeClr val="tx1"/>
              </a:solidFill>
            </a:endParaRPr>
          </a:p>
        </p:txBody>
      </p:sp>
      <p:sp>
        <p:nvSpPr>
          <p:cNvPr id="3" name="Content Placeholder 2"/>
          <p:cNvSpPr>
            <a:spLocks noGrp="1"/>
          </p:cNvSpPr>
          <p:nvPr>
            <p:ph sz="quarter" idx="1"/>
          </p:nvPr>
        </p:nvSpPr>
        <p:spPr>
          <a:xfrm>
            <a:off x="457200" y="1124744"/>
            <a:ext cx="7467600" cy="5349208"/>
          </a:xfrm>
        </p:spPr>
        <p:txBody>
          <a:bodyPr>
            <a:normAutofit fontScale="92500" lnSpcReduction="10000"/>
          </a:bodyPr>
          <a:lstStyle/>
          <a:p>
            <a:r>
              <a:rPr lang="en-ZA" dirty="0" smtClean="0"/>
              <a:t>MERET current name long-running SWC program with WFP support, combining support to food-insecure people with promoting rural infrastructure including SWC</a:t>
            </a:r>
          </a:p>
          <a:p>
            <a:pPr lvl="1"/>
            <a:r>
              <a:rPr lang="en-ZA" dirty="0" smtClean="0"/>
              <a:t>Changed over time based on lessons</a:t>
            </a:r>
          </a:p>
          <a:p>
            <a:pPr lvl="1"/>
            <a:r>
              <a:rPr lang="en-ZA" dirty="0" smtClean="0"/>
              <a:t>Evolution from “coerced” to “bribed” participation: Food for Work (</a:t>
            </a:r>
            <a:r>
              <a:rPr lang="en-ZA" dirty="0" err="1" smtClean="0"/>
              <a:t>FfW</a:t>
            </a:r>
            <a:r>
              <a:rPr lang="en-ZA" dirty="0" smtClean="0"/>
              <a:t>), Cash for Work (</a:t>
            </a:r>
            <a:r>
              <a:rPr lang="en-ZA" dirty="0" err="1" smtClean="0"/>
              <a:t>CfW</a:t>
            </a:r>
            <a:r>
              <a:rPr lang="en-ZA" dirty="0" smtClean="0"/>
              <a:t>)</a:t>
            </a:r>
          </a:p>
          <a:p>
            <a:pPr lvl="1"/>
            <a:r>
              <a:rPr lang="en-ZA" dirty="0" smtClean="0"/>
              <a:t>Developed participatory methodologies now used in newer programs, especially “Community-Based Participatory Watershed Development” Guidelines</a:t>
            </a:r>
          </a:p>
          <a:p>
            <a:pPr lvl="1"/>
            <a:r>
              <a:rPr lang="en-ZA" dirty="0" smtClean="0"/>
              <a:t>Added income-generation to meet households’ short-term needs – important innovation</a:t>
            </a:r>
          </a:p>
          <a:p>
            <a:pPr lvl="1"/>
            <a:r>
              <a:rPr lang="en-ZA" dirty="0" smtClean="0"/>
              <a:t>Strong influence on Productive Safety Net Program (PSNP) &amp; new SLM Program</a:t>
            </a:r>
          </a:p>
          <a:p>
            <a:r>
              <a:rPr lang="en-ZA" dirty="0" smtClean="0"/>
              <a:t>Bilateral regional programs (AMAREW, SARDP, GTZ, etc) – also sources of lessons &amp; capacity building</a:t>
            </a:r>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8</a:t>
            </a:fld>
            <a:endParaRPr kumimoji="0"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ZA" sz="2400" b="1" dirty="0" smtClean="0">
                <a:solidFill>
                  <a:schemeClr val="tx1"/>
                </a:solidFill>
              </a:rPr>
              <a:t>observations emerging from the study-Implementation Programs</a:t>
            </a:r>
            <a:endParaRPr lang="en-ZA" sz="2400" b="1" dirty="0">
              <a:solidFill>
                <a:schemeClr val="tx1"/>
              </a:solidFill>
            </a:endParaRPr>
          </a:p>
        </p:txBody>
      </p:sp>
      <p:sp>
        <p:nvSpPr>
          <p:cNvPr id="3" name="Content Placeholder 2"/>
          <p:cNvSpPr>
            <a:spLocks noGrp="1"/>
          </p:cNvSpPr>
          <p:nvPr>
            <p:ph sz="quarter" idx="1"/>
          </p:nvPr>
        </p:nvSpPr>
        <p:spPr>
          <a:xfrm>
            <a:off x="457200" y="1196752"/>
            <a:ext cx="7467600" cy="5277200"/>
          </a:xfrm>
        </p:spPr>
        <p:txBody>
          <a:bodyPr>
            <a:normAutofit fontScale="92500" lnSpcReduction="20000"/>
          </a:bodyPr>
          <a:lstStyle/>
          <a:p>
            <a:pPr algn="ctr">
              <a:buNone/>
            </a:pPr>
            <a:r>
              <a:rPr lang="en-ZA" u="sng" dirty="0" smtClean="0"/>
              <a:t>Lessons &amp; Observations</a:t>
            </a:r>
          </a:p>
          <a:p>
            <a:r>
              <a:rPr lang="en-ZA" dirty="0" smtClean="0"/>
              <a:t>Early (1970s-1980s) highly coercive, based on standardized packages, no regard for peoples’ views</a:t>
            </a:r>
          </a:p>
          <a:p>
            <a:r>
              <a:rPr lang="en-ZA" dirty="0" smtClean="0"/>
              <a:t>Evolution to participatory community-driven approach at policy level, &amp; increasing reality locally</a:t>
            </a:r>
          </a:p>
          <a:p>
            <a:r>
              <a:rPr lang="en-ZA" dirty="0" smtClean="0"/>
              <a:t>Recently: shift to systematic approach to targeting small watersheds in larger planning context, &amp; enhancing farmers’ incomes</a:t>
            </a:r>
          </a:p>
          <a:p>
            <a:r>
              <a:rPr lang="en-ZA" u="sng" dirty="0" smtClean="0"/>
              <a:t>But:</a:t>
            </a:r>
            <a:r>
              <a:rPr lang="en-ZA" dirty="0" smtClean="0"/>
              <a:t> researchers continue to find some evidence of coercion locally; use of quotas </a:t>
            </a:r>
            <a:r>
              <a:rPr lang="en-ZA" dirty="0" smtClean="0"/>
              <a:t>continues</a:t>
            </a:r>
            <a:r>
              <a:rPr lang="en-ZA" dirty="0" smtClean="0"/>
              <a:t>; </a:t>
            </a:r>
            <a:r>
              <a:rPr lang="en-ZA" dirty="0" err="1" smtClean="0"/>
              <a:t>FfW</a:t>
            </a:r>
            <a:r>
              <a:rPr lang="en-ZA" dirty="0" smtClean="0"/>
              <a:t> raises questions on ownership of infrastructure; high staff turnover &amp; institutional re-structuring</a:t>
            </a:r>
          </a:p>
          <a:p>
            <a:r>
              <a:rPr lang="en-ZA" dirty="0" smtClean="0"/>
              <a:t>“Participatory” “community-driven” positive, but still pushing “best practice” packages, not partnerships with farmer communities to engage them in a creative innovation process to assist them to solve their problems.</a:t>
            </a:r>
            <a:endParaRPr lang="en-ZA" dirty="0"/>
          </a:p>
        </p:txBody>
      </p:sp>
      <p:sp>
        <p:nvSpPr>
          <p:cNvPr id="4" name="Slide Number Placeholder 3"/>
          <p:cNvSpPr>
            <a:spLocks noGrp="1"/>
          </p:cNvSpPr>
          <p:nvPr>
            <p:ph type="sldNum" sz="quarter" idx="15"/>
          </p:nvPr>
        </p:nvSpPr>
        <p:spPr/>
        <p:txBody>
          <a:bodyPr/>
          <a:lstStyle/>
          <a:p>
            <a:pPr algn="ctr" eaLnBrk="1" latinLnBrk="0" hangingPunct="1"/>
            <a:fld id="{2BBB5E19-F10A-4C2F-BF6F-11C513378A2E}" type="slidenum">
              <a:rPr kumimoji="0" lang="en-US" smtClean="0"/>
              <a:pPr algn="ctr" eaLnBrk="1" latinLnBrk="0" hangingPunct="1"/>
              <a:t>9</a:t>
            </a:fld>
            <a:endParaRPr kumimoji="0"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848</TotalTime>
  <Words>2362</Words>
  <Application>Microsoft Office PowerPoint</Application>
  <PresentationFormat>On-screen Show (4:3)</PresentationFormat>
  <Paragraphs>220</Paragraphs>
  <Slides>29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Oriel</vt:lpstr>
      <vt:lpstr>Photo Editor Photo</vt:lpstr>
      <vt:lpstr>ETHIOPIAN WATER AND LAND MANAGEMENT PROGRAMS OVER 35 YEARS: LESSONS LEARNED AND TO BE LEARNED</vt:lpstr>
      <vt:lpstr>Overview of presentation</vt:lpstr>
      <vt:lpstr>Concepts</vt:lpstr>
      <vt:lpstr>What we did, how we did it, sources</vt:lpstr>
      <vt:lpstr>Organization of main report</vt:lpstr>
      <vt:lpstr>observations emerging from the study-Institutions</vt:lpstr>
      <vt:lpstr>observations emerging from the study-Policies</vt:lpstr>
      <vt:lpstr>observations emerging from the study- Implementation programs</vt:lpstr>
      <vt:lpstr>observations emerging from the study-Implementation Programs</vt:lpstr>
      <vt:lpstr>observations emerging from the study-Research programs</vt:lpstr>
      <vt:lpstr>observations emerging from the study-Selected Research results</vt:lpstr>
      <vt:lpstr>observations emerging from the study-Selected Research results</vt:lpstr>
      <vt:lpstr>Slide 13</vt:lpstr>
      <vt:lpstr>Slide 14</vt:lpstr>
      <vt:lpstr>observations emerging from the study-Selected Research results</vt:lpstr>
      <vt:lpstr>observations emerging from the study-Selected Research results</vt:lpstr>
      <vt:lpstr>Slide 17</vt:lpstr>
      <vt:lpstr>observations emerging from the study--Targeting</vt:lpstr>
      <vt:lpstr>observations emerging from the study-Research results: Conclusions</vt:lpstr>
      <vt:lpstr>recommendations for implementation programs </vt:lpstr>
      <vt:lpstr>recommendations for implementation programs</vt:lpstr>
      <vt:lpstr>Gaps in knowledge</vt:lpstr>
      <vt:lpstr>recommendations for future research topics</vt:lpstr>
      <vt:lpstr>Recommendations for NBDC research program</vt:lpstr>
      <vt:lpstr>Recommendations for NBDC research program</vt:lpstr>
      <vt:lpstr>Recommendations for NBDC research program</vt:lpstr>
      <vt:lpstr>Conclusion: key messages-1</vt:lpstr>
      <vt:lpstr>Conclusion: key messages-2</vt:lpstr>
      <vt:lpstr>Slide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Doug</dc:creator>
  <cp:lastModifiedBy>Doug</cp:lastModifiedBy>
  <cp:revision>74</cp:revision>
  <dcterms:created xsi:type="dcterms:W3CDTF">2010-03-19T12:23:15Z</dcterms:created>
  <dcterms:modified xsi:type="dcterms:W3CDTF">2010-09-29T05:44:18Z</dcterms:modified>
</cp:coreProperties>
</file>